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charts/style5.xml" ContentType="application/vnd.ms-office.chartstyle+xml"/>
  <Override PartName="/ppt/charts/chart5.xml" ContentType="application/vnd.openxmlformats-officedocument.drawingml.chart+xml"/>
  <Override PartName="/ppt/charts/colors4.xml" ContentType="application/vnd.ms-office.chartcolorstyle+xml"/>
  <Override PartName="/ppt/charts/colors5.xml" ContentType="application/vnd.ms-office.chartcolorstyle+xml"/>
  <Override PartName="/ppt/charts/style4.xml" ContentType="application/vnd.ms-office.chartstyl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hart4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harts/colors3.xml" ContentType="application/vnd.ms-office.chartcolorstyle+xml"/>
  <Override PartName="/ppt/charts/style3.xml" ContentType="application/vnd.ms-office.chartstyle+xml"/>
  <Override PartName="/ppt/charts/chart3.xml" ContentType="application/vnd.openxmlformats-officedocument.drawingml.char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2.xml" ContentType="application/vnd.ms-office.chartcolorstyle+xml"/>
  <Override PartName="/ppt/charts/colors1.xml" ContentType="application/vnd.ms-office.chartcolor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charts/chart2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5" r:id="rId2"/>
    <p:sldId id="597" r:id="rId3"/>
    <p:sldId id="599" r:id="rId4"/>
    <p:sldId id="600" r:id="rId5"/>
    <p:sldId id="571" r:id="rId6"/>
    <p:sldId id="601" r:id="rId7"/>
    <p:sldId id="602" r:id="rId8"/>
    <p:sldId id="603" r:id="rId9"/>
    <p:sldId id="590" r:id="rId10"/>
    <p:sldId id="430" r:id="rId11"/>
  </p:sldIdLst>
  <p:sldSz cx="12190413" cy="6859588"/>
  <p:notesSz cx="6797675" cy="9928225"/>
  <p:defaultTextStyle>
    <a:defPPr>
      <a:defRPr lang="ru-RU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1526" userDrawn="1">
          <p15:clr>
            <a:srgbClr val="A4A3A4"/>
          </p15:clr>
        </p15:guide>
        <p15:guide id="5" orient="horz" pos="3567" userDrawn="1">
          <p15:clr>
            <a:srgbClr val="A4A3A4"/>
          </p15:clr>
        </p15:guide>
        <p15:guide id="6" orient="horz" pos="709" userDrawn="1">
          <p15:clr>
            <a:srgbClr val="A4A3A4"/>
          </p15:clr>
        </p15:guide>
        <p15:guide id="7" orient="horz" pos="18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Журавлёва Галина Борисовна" initials="ЖГБ" lastIdx="1" clrIdx="0">
    <p:extLst>
      <p:ext uri="{19B8F6BF-5375-455C-9EA6-DF929625EA0E}">
        <p15:presenceInfo xmlns:p15="http://schemas.microsoft.com/office/powerpoint/2012/main" userId="S-1-5-21-2937443172-3269766138-259471830-54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A7"/>
    <a:srgbClr val="00B4CC"/>
    <a:srgbClr val="E2F5FE"/>
    <a:srgbClr val="999999"/>
    <a:srgbClr val="FE7F2D"/>
    <a:srgbClr val="5B963A"/>
    <a:srgbClr val="F55E01"/>
    <a:srgbClr val="598600"/>
    <a:srgbClr val="EF6139"/>
    <a:srgbClr val="C3B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5" autoAdjust="0"/>
    <p:restoredTop sz="94651" autoAdjust="0"/>
  </p:normalViewPr>
  <p:slideViewPr>
    <p:cSldViewPr>
      <p:cViewPr varScale="1">
        <p:scale>
          <a:sx n="115" d="100"/>
          <a:sy n="115" d="100"/>
        </p:scale>
        <p:origin x="582" y="108"/>
      </p:cViewPr>
      <p:guideLst>
        <p:guide pos="1526"/>
        <p:guide orient="horz" pos="3567"/>
        <p:guide orient="horz" pos="709"/>
        <p:guide orient="horz" pos="18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916232646400539E-2"/>
          <c:y val="0"/>
          <c:w val="0.92762461460466938"/>
          <c:h val="0.82388748455494665"/>
        </c:manualLayout>
      </c:layout>
      <c:area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  <a:alpha val="70000"/>
              </a:schemeClr>
            </a:solidFill>
            <a:ln>
              <a:noFill/>
            </a:ln>
            <a:effectLst>
              <a:innerShdw blurRad="114300">
                <a:schemeClr val="accent1">
                  <a:lumMod val="75000"/>
                </a:schemeClr>
              </a:innerShdw>
            </a:effectLst>
          </c:spPr>
          <c:dLbls>
            <c:dLbl>
              <c:idx val="0"/>
              <c:layout>
                <c:manualLayout>
                  <c:x val="0"/>
                  <c:y val="-0.260538006621329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68-4228-9549-B1B5AF8B9ACB}"/>
                </c:ext>
              </c:extLst>
            </c:dLbl>
            <c:dLbl>
              <c:idx val="1"/>
              <c:layout>
                <c:manualLayout>
                  <c:x val="-6.0939706834985475E-3"/>
                  <c:y val="-0.305458352590524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68-4228-9549-B1B5AF8B9ACB}"/>
                </c:ext>
              </c:extLst>
            </c:dLbl>
            <c:dLbl>
              <c:idx val="2"/>
              <c:layout>
                <c:manualLayout>
                  <c:x val="1.9816775961907476E-3"/>
                  <c:y val="-0.39230435479763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968-4228-9549-B1B5AF8B9ACB}"/>
                </c:ext>
              </c:extLst>
            </c:dLbl>
            <c:dLbl>
              <c:idx val="3"/>
              <c:layout>
                <c:manualLayout>
                  <c:x val="1.0900787155109105E-3"/>
                  <c:y val="-0.362357457484837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968-4228-9549-B1B5AF8B9ACB}"/>
                </c:ext>
              </c:extLst>
            </c:dLbl>
            <c:dLbl>
              <c:idx val="4"/>
              <c:layout>
                <c:manualLayout>
                  <c:x val="3.9137352336737269E-3"/>
                  <c:y val="-0.197649522264457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968-4228-9549-B1B5AF8B9ACB}"/>
                </c:ext>
              </c:extLst>
            </c:dLbl>
            <c:dLbl>
              <c:idx val="5"/>
              <c:layout>
                <c:manualLayout>
                  <c:x val="2.0809385221853536E-3"/>
                  <c:y val="-0.3076323344927638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68-4228-9549-B1B5AF8B9ACB}"/>
                </c:ext>
              </c:extLst>
            </c:dLbl>
            <c:dLbl>
              <c:idx val="6"/>
              <c:layout>
                <c:manualLayout>
                  <c:x val="6.2039798481352436E-3"/>
                  <c:y val="-0.3157959455713866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FFFF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959381397600146E-2"/>
                      <c:h val="8.693445719586578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0968-4228-9549-B1B5AF8B9ACB}"/>
                </c:ext>
              </c:extLst>
            </c:dLbl>
            <c:dLbl>
              <c:idx val="7"/>
              <c:layout>
                <c:manualLayout>
                  <c:x val="1.4641728808468518E-3"/>
                  <c:y val="-0.27846499358334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968-4228-9549-B1B5AF8B9ACB}"/>
                </c:ext>
              </c:extLst>
            </c:dLbl>
            <c:dLbl>
              <c:idx val="8"/>
              <c:layout>
                <c:manualLayout>
                  <c:x val="4.174368677070499E-3"/>
                  <c:y val="-0.259922583580733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968-4228-9549-B1B5AF8B9A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Лист1!$B$2:$B$12</c:f>
              <c:numCache>
                <c:formatCode>0.0</c:formatCode>
                <c:ptCount val="10"/>
                <c:pt idx="0">
                  <c:v>2.06</c:v>
                </c:pt>
                <c:pt idx="1">
                  <c:v>5.5932000000000004</c:v>
                </c:pt>
                <c:pt idx="2">
                  <c:v>7.93</c:v>
                </c:pt>
                <c:pt idx="3">
                  <c:v>7.0830000000000002</c:v>
                </c:pt>
                <c:pt idx="4">
                  <c:v>3.3587790000000002</c:v>
                </c:pt>
                <c:pt idx="5">
                  <c:v>5.6</c:v>
                </c:pt>
                <c:pt idx="6">
                  <c:v>5.827</c:v>
                </c:pt>
                <c:pt idx="7">
                  <c:v>5.1349999999999998</c:v>
                </c:pt>
                <c:pt idx="8">
                  <c:v>4.5659999999999998</c:v>
                </c:pt>
                <c:pt idx="9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A0-42D7-8439-A92045D1D0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337703224"/>
        <c:axId val="337699304"/>
      </c:areaChart>
      <c:catAx>
        <c:axId val="337703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rgbClr val="0093A7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cap="none" spc="2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7699304"/>
        <c:crosses val="autoZero"/>
        <c:auto val="1"/>
        <c:lblAlgn val="ctr"/>
        <c:lblOffset val="100"/>
        <c:noMultiLvlLbl val="0"/>
      </c:catAx>
      <c:valAx>
        <c:axId val="3376993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337703224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E7812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79-4285-A287-AD10F9105896}"/>
              </c:ext>
            </c:extLst>
          </c:dPt>
          <c:dPt>
            <c:idx val="1"/>
            <c:bubble3D val="0"/>
            <c:spPr>
              <a:solidFill>
                <a:srgbClr val="AAB4B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279-4285-A287-AD10F9105896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4009</c:v>
                </c:pt>
                <c:pt idx="1">
                  <c:v>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79-4285-A287-AD10F9105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5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E7812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DC-4DAB-81A7-27042DD79552}"/>
              </c:ext>
            </c:extLst>
          </c:dPt>
          <c:dPt>
            <c:idx val="1"/>
            <c:bubble3D val="0"/>
            <c:spPr>
              <a:solidFill>
                <a:srgbClr val="AAB4B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DC-4DAB-81A7-27042DD79552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2805</c:v>
                </c:pt>
                <c:pt idx="1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DC-4DAB-81A7-27042DD79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5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E7812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D4-4BAA-87CE-0A2D7C585546}"/>
              </c:ext>
            </c:extLst>
          </c:dPt>
          <c:dPt>
            <c:idx val="1"/>
            <c:bubble3D val="0"/>
            <c:spPr>
              <a:solidFill>
                <a:srgbClr val="AAB4B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D4-4BAA-87CE-0A2D7C585546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565</c:v>
                </c:pt>
                <c:pt idx="1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D4-4BAA-87CE-0A2D7C585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5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937631707763705E-2"/>
          <c:y val="7.8347241667370074E-2"/>
          <c:w val="0.9699215128036498"/>
          <c:h val="0.6325402623712377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44450" cap="rnd">
              <a:solidFill>
                <a:srgbClr val="0093A7"/>
              </a:solidFill>
              <a:round/>
            </a:ln>
            <a:effectLst/>
          </c:spPr>
          <c:marker>
            <c:symbol val="circle"/>
            <c:size val="20"/>
            <c:spPr>
              <a:solidFill>
                <a:schemeClr val="bg1"/>
              </a:solidFill>
              <a:ln w="31750">
                <a:solidFill>
                  <a:srgbClr val="0093A7"/>
                </a:solidFill>
              </a:ln>
              <a:effectLst/>
            </c:spPr>
          </c:marker>
          <c:dLbls>
            <c:dLbl>
              <c:idx val="10"/>
              <c:layout>
                <c:manualLayout>
                  <c:x val="-4.4323811618484373E-2"/>
                  <c:y val="-8.68700863607124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DB-48CD-8BFA-89A0F05ED857}"/>
                </c:ext>
              </c:extLst>
            </c:dLbl>
            <c:dLbl>
              <c:idx val="13"/>
              <c:layout>
                <c:manualLayout>
                  <c:x val="-1.2764034270847881E-2"/>
                  <c:y val="-0.1571054753332033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DB-48CD-8BFA-89A0F05ED8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
оценка</c:v>
                </c:pt>
                <c:pt idx="3">
                  <c:v>2022
проект</c:v>
                </c:pt>
                <c:pt idx="4">
                  <c:v>2023
проект</c:v>
                </c:pt>
                <c:pt idx="5">
                  <c:v>2024
проект</c:v>
                </c:pt>
              </c:strCache>
            </c:strRef>
          </c:cat>
          <c:val>
            <c:numRef>
              <c:f>Лист1!$B$2:$B$16</c:f>
              <c:numCache>
                <c:formatCode>#,##0.0</c:formatCode>
                <c:ptCount val="6"/>
                <c:pt idx="0">
                  <c:v>4339.2</c:v>
                </c:pt>
                <c:pt idx="1">
                  <c:v>5392.2</c:v>
                </c:pt>
                <c:pt idx="2">
                  <c:v>8407.2000000000007</c:v>
                </c:pt>
                <c:pt idx="3">
                  <c:v>4780.3</c:v>
                </c:pt>
                <c:pt idx="4">
                  <c:v>3932.7</c:v>
                </c:pt>
                <c:pt idx="5">
                  <c:v>1337.8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0DB-48CD-8BFA-89A0F05ED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134184"/>
        <c:axId val="340127912"/>
      </c:lineChart>
      <c:catAx>
        <c:axId val="34013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  <a:ea typeface="+mn-ea"/>
                <a:cs typeface="+mn-cs"/>
              </a:defRPr>
            </a:pPr>
            <a:endParaRPr lang="ru-RU"/>
          </a:p>
        </c:txPr>
        <c:crossAx val="340127912"/>
        <c:crosses val="autoZero"/>
        <c:auto val="1"/>
        <c:lblAlgn val="ctr"/>
        <c:lblOffset val="100"/>
        <c:noMultiLvlLbl val="0"/>
      </c:catAx>
      <c:valAx>
        <c:axId val="340127912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340134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>
        <a:lumMod val="50000"/>
      </cs:styleClr>
    </cs:fontRef>
    <cs:defRPr sz="133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>
  <cs:dataPoint3D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0.33668</cdr:x>
      <cdr:y>0.18333</cdr:y>
    </cdr:from>
    <cdr:to>
      <cdr:x>0.33668</cdr:x>
      <cdr:y>0.83227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>
          <a:off x="4824536" y="915390"/>
          <a:ext cx="0" cy="324036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FF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0.85427</cdr:x>
      <cdr:y>0.41406</cdr:y>
    </cdr:from>
    <cdr:to>
      <cdr:x>0.85427</cdr:x>
      <cdr:y>0.81785</cdr:y>
    </cdr:to>
    <cdr:cxnSp macro="">
      <cdr:nvCxnSpPr>
        <cdr:cNvPr id="7" name="Прямая соединительная линия 6"/>
        <cdr:cNvCxnSpPr/>
      </cdr:nvCxnSpPr>
      <cdr:spPr>
        <a:xfrm xmlns:a="http://schemas.openxmlformats.org/drawingml/2006/main" flipV="1">
          <a:off x="12241341" y="2067518"/>
          <a:ext cx="19" cy="2016217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FF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5" y="1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/>
          <a:lstStyle>
            <a:lvl1pPr algn="r">
              <a:defRPr sz="1200"/>
            </a:lvl1pPr>
          </a:lstStyle>
          <a:p>
            <a:fld id="{36FBEFC5-4E01-4D26-8028-3005763E1B7F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29755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5" y="9429755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 anchor="b"/>
          <a:lstStyle>
            <a:lvl1pPr algn="r">
              <a:defRPr sz="1200"/>
            </a:lvl1pPr>
          </a:lstStyle>
          <a:p>
            <a:fld id="{4F5562F2-1D90-4CEE-BC69-D5E4DB5FF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2667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1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/>
          <a:lstStyle>
            <a:lvl1pPr algn="r">
              <a:defRPr sz="1200"/>
            </a:lvl1pPr>
          </a:lstStyle>
          <a:p>
            <a:fld id="{CF7BCA6D-6FC2-4DCF-9F96-D9F2EAC63D62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16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5" tIns="45349" rIns="90695" bIns="4534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8" y="4716470"/>
            <a:ext cx="5438774" cy="4467226"/>
          </a:xfrm>
          <a:prstGeom prst="rect">
            <a:avLst/>
          </a:prstGeom>
        </p:spPr>
        <p:txBody>
          <a:bodyPr vert="horz" lIns="90695" tIns="45349" rIns="90695" bIns="4534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9755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5"/>
            <a:ext cx="2946399" cy="496888"/>
          </a:xfrm>
          <a:prstGeom prst="rect">
            <a:avLst/>
          </a:prstGeom>
        </p:spPr>
        <p:txBody>
          <a:bodyPr vert="horz" lIns="90695" tIns="45349" rIns="90695" bIns="45349" rtlCol="0" anchor="b"/>
          <a:lstStyle>
            <a:lvl1pPr algn="r">
              <a:defRPr sz="1200"/>
            </a:lvl1pPr>
          </a:lstStyle>
          <a:p>
            <a:fld id="{DBE11892-3E3E-450F-AA67-537434DBE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50206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41ADAB6-C41D-45BB-B7E5-E4AD33C70796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54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817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794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28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90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390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873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389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730A419-F173-46CC-9703-078C5BCAA0A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40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12E5-A472-47E9-BCC1-94460AA1F774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36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86C1-0959-447C-860A-013B181DAC0C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7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F4B8-CD90-4126-B890-F42EC2567DC2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75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66F7-15D9-41BE-9D65-20E3828CDE6B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0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7C05-B3F4-4464-9D02-4D81EA4A1927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2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504A2-8811-4934-837B-B880F01D481D}" type="datetime1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7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27E5-9B3A-438E-BDBA-3BFD4D6B04C5}" type="datetime1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8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F662-6765-4973-B04E-23023F0D5199}" type="datetime1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9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2998-3F1E-4976-B8D0-742F44B77609}" type="datetime1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D932-F067-4E2A-B804-BC1FA66700A1}" type="datetime1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5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D6F1-8245-4E43-8D44-E9094BD10D50}" type="datetime1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6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E4975-3AE8-46C1-8AD1-32D29F40DF61}" type="datetime1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21" Type="http://schemas.openxmlformats.org/officeDocument/2006/relationships/image" Target="../media/image25.png"/><Relationship Id="rId7" Type="http://schemas.openxmlformats.org/officeDocument/2006/relationships/image" Target="../media/image11.gif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chart" Target="../charts/chart2.xml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chart" Target="../charts/chart4.xml"/><Relationship Id="rId10" Type="http://schemas.openxmlformats.org/officeDocument/2006/relationships/image" Target="../media/image33.png"/><Relationship Id="rId4" Type="http://schemas.openxmlformats.org/officeDocument/2006/relationships/image" Target="../media/image4.png"/><Relationship Id="rId9" Type="http://schemas.openxmlformats.org/officeDocument/2006/relationships/image" Target="../media/image32.png"/><Relationship Id="rId1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11.gif"/><Relationship Id="rId10" Type="http://schemas.openxmlformats.org/officeDocument/2006/relationships/image" Target="../media/image41.png"/><Relationship Id="rId4" Type="http://schemas.openxmlformats.org/officeDocument/2006/relationships/chart" Target="../charts/chart5.xml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90" r="-50076" b="-387"/>
          <a:stretch/>
        </p:blipFill>
        <p:spPr>
          <a:xfrm>
            <a:off x="-25474" y="-26590"/>
            <a:ext cx="11265371" cy="6886178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4CBFA4C-3E52-4F04-A907-D225C68DFC2F}"/>
              </a:ext>
            </a:extLst>
          </p:cNvPr>
          <p:cNvGrpSpPr/>
          <p:nvPr/>
        </p:nvGrpSpPr>
        <p:grpSpPr>
          <a:xfrm>
            <a:off x="6072638" y="0"/>
            <a:ext cx="454616" cy="6859588"/>
            <a:chOff x="6092438" y="94076"/>
            <a:chExt cx="454616" cy="6859588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5C94F7A-B270-4BBF-9053-5DA2F9491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299" t="27948" r="49873" b="61392"/>
            <a:stretch/>
          </p:blipFill>
          <p:spPr>
            <a:xfrm rot="5400000">
              <a:off x="4937332" y="5343942"/>
              <a:ext cx="2807196" cy="41224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A320394-1171-4F56-98FE-A278FF518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733" t="29044" r="29326" b="60297"/>
            <a:stretch/>
          </p:blipFill>
          <p:spPr>
            <a:xfrm rot="5400000">
              <a:off x="4237920" y="1948594"/>
              <a:ext cx="4121286" cy="412249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6527254" y="3173904"/>
            <a:ext cx="5637824" cy="1402575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Об окружном бюджете</a:t>
            </a:r>
          </a:p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22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год и на плановый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период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202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202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годов</a:t>
            </a:r>
          </a:p>
        </p:txBody>
      </p:sp>
      <p:pic>
        <p:nvPicPr>
          <p:cNvPr id="4" name="Рисунок 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310036A1-21D3-45F8-89D9-344BBB6796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50" y="117426"/>
            <a:ext cx="3420653" cy="96356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0F398D-1ECC-487F-84F2-DC15DFCC542A}"/>
              </a:ext>
            </a:extLst>
          </p:cNvPr>
          <p:cNvSpPr/>
          <p:nvPr/>
        </p:nvSpPr>
        <p:spPr>
          <a:xfrm>
            <a:off x="6547054" y="2522732"/>
            <a:ext cx="2501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 ЗАКОНА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2B2DB2F-BF0A-495B-AC72-D7C63DF10586}"/>
              </a:ext>
            </a:extLst>
          </p:cNvPr>
          <p:cNvCxnSpPr/>
          <p:nvPr/>
        </p:nvCxnSpPr>
        <p:spPr>
          <a:xfrm>
            <a:off x="6619062" y="2997200"/>
            <a:ext cx="2232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62D8F824-1849-4605-B246-173B8A72174F}"/>
              </a:ext>
            </a:extLst>
          </p:cNvPr>
          <p:cNvSpPr/>
          <p:nvPr/>
        </p:nvSpPr>
        <p:spPr>
          <a:xfrm rot="5400000">
            <a:off x="9788810" y="-1347574"/>
            <a:ext cx="461665" cy="4104457"/>
          </a:xfrm>
          <a:prstGeom prst="rightBrace">
            <a:avLst>
              <a:gd name="adj1" fmla="val 66499"/>
              <a:gd name="adj2" fmla="val 17947"/>
            </a:avLst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фигурная скобка 14">
            <a:extLst>
              <a:ext uri="{FF2B5EF4-FFF2-40B4-BE49-F238E27FC236}">
                <a16:creationId xmlns:a16="http://schemas.microsoft.com/office/drawing/2014/main" id="{8E94725C-0809-4757-8556-D85BA950DDBE}"/>
              </a:ext>
            </a:extLst>
          </p:cNvPr>
          <p:cNvSpPr/>
          <p:nvPr/>
        </p:nvSpPr>
        <p:spPr>
          <a:xfrm rot="16200000">
            <a:off x="9788810" y="-1779474"/>
            <a:ext cx="461665" cy="4104457"/>
          </a:xfrm>
          <a:prstGeom prst="rightBrace">
            <a:avLst>
              <a:gd name="adj1" fmla="val 66499"/>
              <a:gd name="adj2" fmla="val 50000"/>
            </a:avLst>
          </a:prstGeom>
          <a:ln w="76200">
            <a:solidFill>
              <a:srgbClr val="FEC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688924" y="272754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/>
              </a:rPr>
              <a:t>ДЕПУТАТСКИЕ СЛУШАНИЯ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57296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93F5F6D1-6D7A-495A-8966-7D51DD0E8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800" y="2133650"/>
            <a:ext cx="5156811" cy="1452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F22861-41BF-4DF1-9A18-28BBC3EE4F3C}"/>
              </a:ext>
            </a:extLst>
          </p:cNvPr>
          <p:cNvSpPr txBox="1"/>
          <p:nvPr/>
        </p:nvSpPr>
        <p:spPr>
          <a:xfrm>
            <a:off x="3265694" y="4335931"/>
            <a:ext cx="5637824" cy="54080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Благодарим за внимание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44A5FAB-5E12-4378-801F-C3FFF7304FD3}"/>
              </a:ext>
            </a:extLst>
          </p:cNvPr>
          <p:cNvCxnSpPr/>
          <p:nvPr/>
        </p:nvCxnSpPr>
        <p:spPr>
          <a:xfrm>
            <a:off x="3575566" y="4012635"/>
            <a:ext cx="51120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43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AEC89DB2-1ECD-401E-AD42-4ABD113C7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923480"/>
              </p:ext>
            </p:extLst>
          </p:nvPr>
        </p:nvGraphicFramePr>
        <p:xfrm>
          <a:off x="497633" y="1384653"/>
          <a:ext cx="11574117" cy="4956735"/>
        </p:xfrm>
        <a:graphic>
          <a:graphicData uri="http://schemas.openxmlformats.org/drawingml/2006/table">
            <a:tbl>
              <a:tblPr/>
              <a:tblGrid>
                <a:gridCol w="787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1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5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8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8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8104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020273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055935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7081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2017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2018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10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Доходы,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18 494,9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21 658,8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22 846,2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21 920,9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25 571,3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22 393,7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8</a:t>
                      </a:r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,2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17 987,4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10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1 537,6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1 801,9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806,0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182,5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8 377,0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4 674,0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473,2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1 076,5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10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Налоговые, неналоговые доходы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16 957,3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19 856,9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19 040,2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13 738,3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2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194</a:t>
                      </a:r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17 719,7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17 340,0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16 911,0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10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Расходы,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17 606,6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19 730,6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23 388,6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27 448,4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24 532,8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22 872,9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20 415,1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10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Профицит/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Дефицит (+/-)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888,3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1 928,3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-1 467,7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-2 532,8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-2 139,1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-2 059,7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-2 427,6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10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Верхний предел   госдолга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3 325,0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2 000,0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2 600,0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80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2 600,0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4 700,0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6 800,0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9 100,0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Параметры бюджета Ненецкого автономного округа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6" name="Скругленный прямоугольник 13">
            <a:extLst>
              <a:ext uri="{FF2B5EF4-FFF2-40B4-BE49-F238E27FC236}">
                <a16:creationId xmlns:a16="http://schemas.microsoft.com/office/drawing/2014/main" id="{6CE48291-5052-40D4-A61C-2830380D2C2A}"/>
              </a:ext>
            </a:extLst>
          </p:cNvPr>
          <p:cNvSpPr/>
          <p:nvPr/>
        </p:nvSpPr>
        <p:spPr>
          <a:xfrm>
            <a:off x="8947169" y="1413570"/>
            <a:ext cx="1036469" cy="4956735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" descr="D:\Foto\01. ЛОГО\ИКОНКИ\001. доходы.png">
            <a:extLst>
              <a:ext uri="{FF2B5EF4-FFF2-40B4-BE49-F238E27FC236}">
                <a16:creationId xmlns:a16="http://schemas.microsoft.com/office/drawing/2014/main" id="{B05E4CC9-A95A-4851-955E-F755979EB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1" y="2407694"/>
            <a:ext cx="48779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D:\Foto\01. ЛОГО\ИКОНКИ\002. расходы.png">
            <a:extLst>
              <a:ext uri="{FF2B5EF4-FFF2-40B4-BE49-F238E27FC236}">
                <a16:creationId xmlns:a16="http://schemas.microsoft.com/office/drawing/2014/main" id="{66CBC88C-664A-4B81-9938-13E29D86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8" y="4398263"/>
            <a:ext cx="509231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88BD1F4-030C-49BE-A16C-634599A6070C}"/>
              </a:ext>
            </a:extLst>
          </p:cNvPr>
          <p:cNvSpPr/>
          <p:nvPr/>
        </p:nvSpPr>
        <p:spPr>
          <a:xfrm>
            <a:off x="5502264" y="735502"/>
            <a:ext cx="675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B7AD11-0514-4F11-8481-CC5AF02EB2F9}"/>
              </a:ext>
            </a:extLst>
          </p:cNvPr>
          <p:cNvSpPr/>
          <p:nvPr/>
        </p:nvSpPr>
        <p:spPr>
          <a:xfrm>
            <a:off x="8060313" y="729621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200EBBF-3871-46E1-BFD6-E3790A48E903}"/>
              </a:ext>
            </a:extLst>
          </p:cNvPr>
          <p:cNvSpPr/>
          <p:nvPr/>
        </p:nvSpPr>
        <p:spPr>
          <a:xfrm>
            <a:off x="10055646" y="730625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44" name="Правая фигурная скобка 43">
            <a:extLst>
              <a:ext uri="{FF2B5EF4-FFF2-40B4-BE49-F238E27FC236}">
                <a16:creationId xmlns:a16="http://schemas.microsoft.com/office/drawing/2014/main" id="{53F4F5FA-26D8-4BFB-93CC-B0A9108409F3}"/>
              </a:ext>
            </a:extLst>
          </p:cNvPr>
          <p:cNvSpPr/>
          <p:nvPr/>
        </p:nvSpPr>
        <p:spPr>
          <a:xfrm rot="16200000">
            <a:off x="10276040" y="-221650"/>
            <a:ext cx="282742" cy="2861150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авая фигурная скобка 44">
            <a:extLst>
              <a:ext uri="{FF2B5EF4-FFF2-40B4-BE49-F238E27FC236}">
                <a16:creationId xmlns:a16="http://schemas.microsoft.com/office/drawing/2014/main" id="{8CCBEF1A-E9BA-4E33-B994-6573A673F954}"/>
              </a:ext>
            </a:extLst>
          </p:cNvPr>
          <p:cNvSpPr/>
          <p:nvPr/>
        </p:nvSpPr>
        <p:spPr>
          <a:xfrm rot="16200000">
            <a:off x="8305428" y="727785"/>
            <a:ext cx="301971" cy="981510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авая фигурная скобка 45">
            <a:extLst>
              <a:ext uri="{FF2B5EF4-FFF2-40B4-BE49-F238E27FC236}">
                <a16:creationId xmlns:a16="http://schemas.microsoft.com/office/drawing/2014/main" id="{F3D983AD-E920-48BF-ADB9-27F0F2CDE6CE}"/>
              </a:ext>
            </a:extLst>
          </p:cNvPr>
          <p:cNvSpPr/>
          <p:nvPr/>
        </p:nvSpPr>
        <p:spPr>
          <a:xfrm rot="16200000">
            <a:off x="5701579" y="-830706"/>
            <a:ext cx="282742" cy="4104000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2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79C5F1B7-A710-4769-9D61-B35B0AE295CF}"/>
              </a:ext>
            </a:extLst>
          </p:cNvPr>
          <p:cNvSpPr/>
          <p:nvPr/>
        </p:nvSpPr>
        <p:spPr>
          <a:xfrm>
            <a:off x="1532001" y="1328923"/>
            <a:ext cx="1620242" cy="109275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2,1</a:t>
            </a:r>
            <a:endParaRPr lang="ru-RU" sz="4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PT Sans" panose="020B0503020203020204" pitchFamily="34" charset="-52"/>
              </a:rPr>
              <a:t>млрд руб.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Источники финансирования дефицита бюджета в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2022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году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87D3DFC-BB72-4782-934C-345776F5951D}"/>
              </a:ext>
            </a:extLst>
          </p:cNvPr>
          <p:cNvSpPr/>
          <p:nvPr/>
        </p:nvSpPr>
        <p:spPr>
          <a:xfrm>
            <a:off x="10626364" y="4186298"/>
            <a:ext cx="1095362" cy="1292533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1,5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4E784E-2164-44BB-99CF-4FD2FB2F98AC}"/>
              </a:ext>
            </a:extLst>
          </p:cNvPr>
          <p:cNvSpPr/>
          <p:nvPr/>
        </p:nvSpPr>
        <p:spPr>
          <a:xfrm>
            <a:off x="3490354" y="3877235"/>
            <a:ext cx="1077261" cy="1577486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A1E289-C5E7-4154-B37B-0B7BDC2879D8}"/>
              </a:ext>
            </a:extLst>
          </p:cNvPr>
          <p:cNvSpPr/>
          <p:nvPr/>
        </p:nvSpPr>
        <p:spPr>
          <a:xfrm>
            <a:off x="9057431" y="5454729"/>
            <a:ext cx="2870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Предоставление казначейских</a:t>
            </a:r>
          </a:p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кредитов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6434627" y="3150473"/>
            <a:ext cx="1102652" cy="2315138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3,2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9BAD87-4DFE-41BE-BE3A-BE4968E52419}"/>
              </a:ext>
            </a:extLst>
          </p:cNvPr>
          <p:cNvSpPr/>
          <p:nvPr/>
        </p:nvSpPr>
        <p:spPr>
          <a:xfrm>
            <a:off x="7712200" y="4380576"/>
            <a:ext cx="1090707" cy="1085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0,7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 руб.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E0C7051-7037-4F98-B0D1-0497810A1D28}"/>
              </a:ext>
            </a:extLst>
          </p:cNvPr>
          <p:cNvGrpSpPr/>
          <p:nvPr/>
        </p:nvGrpSpPr>
        <p:grpSpPr>
          <a:xfrm>
            <a:off x="3490355" y="3479029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93173078-AAFD-4F99-A904-B1DADDA407DB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Увеличение</a:t>
              </a:r>
            </a:p>
          </p:txBody>
        </p:sp>
        <p:sp>
          <p:nvSpPr>
            <p:cNvPr id="24" name="Равнобедренный треугольник 23">
              <a:extLst>
                <a:ext uri="{FF2B5EF4-FFF2-40B4-BE49-F238E27FC236}">
                  <a16:creationId xmlns:a16="http://schemas.microsoft.com/office/drawing/2014/main" id="{9EA9DF82-4135-4B3E-81C4-601517112F79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F61D9DF-2D5D-4255-95D4-879989FB5BAC}"/>
              </a:ext>
            </a:extLst>
          </p:cNvPr>
          <p:cNvSpPr/>
          <p:nvPr/>
        </p:nvSpPr>
        <p:spPr>
          <a:xfrm>
            <a:off x="3162672" y="5454729"/>
            <a:ext cx="28704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Изменение остатков средств на счетах</a:t>
            </a:r>
          </a:p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по учёту средств бюджетов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E1088A8-92B1-400B-AE0C-BAC5A6FB4F3E}"/>
              </a:ext>
            </a:extLst>
          </p:cNvPr>
          <p:cNvSpPr/>
          <p:nvPr/>
        </p:nvSpPr>
        <p:spPr>
          <a:xfrm>
            <a:off x="6033094" y="5454729"/>
            <a:ext cx="31584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Предоставление</a:t>
            </a:r>
          </a:p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 кредитов от кредитных организаций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656E5D7-05D8-444A-84D5-9716B7F37974}"/>
              </a:ext>
            </a:extLst>
          </p:cNvPr>
          <p:cNvSpPr/>
          <p:nvPr/>
        </p:nvSpPr>
        <p:spPr>
          <a:xfrm>
            <a:off x="4744107" y="3877234"/>
            <a:ext cx="1092758" cy="1597239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27,09</a:t>
            </a:r>
          </a:p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млрд руб.</a:t>
            </a:r>
            <a:endParaRPr lang="ru-RU" sz="1800" dirty="0">
              <a:solidFill>
                <a:schemeClr val="bg1"/>
              </a:solidFill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75DEF12-B63E-4E83-B824-EAB4B5787AB2}"/>
              </a:ext>
            </a:extLst>
          </p:cNvPr>
          <p:cNvGrpSpPr/>
          <p:nvPr/>
        </p:nvGrpSpPr>
        <p:grpSpPr>
          <a:xfrm>
            <a:off x="6434627" y="2754461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E1AE4828-C6F5-4034-AA0A-A38B2EDCC53D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Получение</a:t>
              </a:r>
            </a:p>
          </p:txBody>
        </p:sp>
        <p:sp>
          <p:nvSpPr>
            <p:cNvPr id="32" name="Равнобедренный треугольник 31">
              <a:extLst>
                <a:ext uri="{FF2B5EF4-FFF2-40B4-BE49-F238E27FC236}">
                  <a16:creationId xmlns:a16="http://schemas.microsoft.com/office/drawing/2014/main" id="{B45C7588-1B9E-4617-A078-F1299C6C54E3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3F890451-5973-4FE5-A48D-5A9F73944B7E}"/>
              </a:ext>
            </a:extLst>
          </p:cNvPr>
          <p:cNvGrpSpPr/>
          <p:nvPr/>
        </p:nvGrpSpPr>
        <p:grpSpPr>
          <a:xfrm>
            <a:off x="7710149" y="3986230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3BA8F069-51B4-4AC3-8D7D-FA129F41EF14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Возврат</a:t>
              </a:r>
            </a:p>
          </p:txBody>
        </p:sp>
        <p:sp>
          <p:nvSpPr>
            <p:cNvPr id="35" name="Равнобедренный треугольник 34">
              <a:extLst>
                <a:ext uri="{FF2B5EF4-FFF2-40B4-BE49-F238E27FC236}">
                  <a16:creationId xmlns:a16="http://schemas.microsoft.com/office/drawing/2014/main" id="{86C8AB71-0DDF-4FE5-BE7A-8A9778A6B817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3B84D50-24A5-4555-94BF-5268AA902224}"/>
              </a:ext>
            </a:extLst>
          </p:cNvPr>
          <p:cNvSpPr/>
          <p:nvPr/>
        </p:nvSpPr>
        <p:spPr>
          <a:xfrm>
            <a:off x="9362577" y="4188039"/>
            <a:ext cx="1092759" cy="1286436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1,5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181B4C67-3A1D-44AF-B5EA-3AEC5A7833C9}"/>
              </a:ext>
            </a:extLst>
          </p:cNvPr>
          <p:cNvGrpSpPr/>
          <p:nvPr/>
        </p:nvGrpSpPr>
        <p:grpSpPr>
          <a:xfrm>
            <a:off x="9362578" y="3789834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22C4C788-554D-4451-97AA-59CA2E7B2C05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Получение</a:t>
              </a:r>
            </a:p>
          </p:txBody>
        </p:sp>
        <p:sp>
          <p:nvSpPr>
            <p:cNvPr id="48" name="Равнобедренный треугольник 47">
              <a:extLst>
                <a:ext uri="{FF2B5EF4-FFF2-40B4-BE49-F238E27FC236}">
                  <a16:creationId xmlns:a16="http://schemas.microsoft.com/office/drawing/2014/main" id="{5D24154A-5CB5-49B4-9AB0-2A9941DD967B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20CA2E9D-A7F9-470A-8CAF-4DFD28C2EB0C}"/>
              </a:ext>
            </a:extLst>
          </p:cNvPr>
          <p:cNvGrpSpPr/>
          <p:nvPr/>
        </p:nvGrpSpPr>
        <p:grpSpPr>
          <a:xfrm>
            <a:off x="10628968" y="3789834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5E4F1FC8-7702-44F0-9006-575225E8C255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spc="-60" dirty="0">
                  <a:solidFill>
                    <a:schemeClr val="bg1"/>
                  </a:solidFill>
                </a:rPr>
                <a:t>Возврат</a:t>
              </a:r>
            </a:p>
          </p:txBody>
        </p:sp>
        <p:sp>
          <p:nvSpPr>
            <p:cNvPr id="51" name="Равнобедренный треугольник 50">
              <a:extLst>
                <a:ext uri="{FF2B5EF4-FFF2-40B4-BE49-F238E27FC236}">
                  <a16:creationId xmlns:a16="http://schemas.microsoft.com/office/drawing/2014/main" id="{58193462-9D63-41EB-AA91-09A5732E9B98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7E1E1B6A-A3F9-4191-BB11-7DD2AA059E12}"/>
              </a:ext>
            </a:extLst>
          </p:cNvPr>
          <p:cNvGrpSpPr/>
          <p:nvPr/>
        </p:nvGrpSpPr>
        <p:grpSpPr>
          <a:xfrm>
            <a:off x="4746848" y="3479029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721762C5-6588-45B8-8BD3-2E86586B4903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spc="-70" dirty="0">
                  <a:solidFill>
                    <a:schemeClr val="bg1"/>
                  </a:solidFill>
                </a:rPr>
                <a:t>Уменьшение</a:t>
              </a:r>
            </a:p>
          </p:txBody>
        </p:sp>
        <p:sp>
          <p:nvSpPr>
            <p:cNvPr id="54" name="Равнобедренный треугольник 53">
              <a:extLst>
                <a:ext uri="{FF2B5EF4-FFF2-40B4-BE49-F238E27FC236}">
                  <a16:creationId xmlns:a16="http://schemas.microsoft.com/office/drawing/2014/main" id="{6320D289-50B4-4666-A12A-39EA5A96D872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95224FBE-9AB4-4EF1-BC10-36CCEF6E68E2}"/>
              </a:ext>
            </a:extLst>
          </p:cNvPr>
          <p:cNvSpPr/>
          <p:nvPr/>
        </p:nvSpPr>
        <p:spPr>
          <a:xfrm>
            <a:off x="386635" y="2012598"/>
            <a:ext cx="1092758" cy="36219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Bebas Neue Bold" panose="020B0606020202050201" pitchFamily="34" charset="-52"/>
              </a:rPr>
              <a:t>ВСЕГО</a:t>
            </a:r>
          </a:p>
        </p:txBody>
      </p:sp>
      <p:sp>
        <p:nvSpPr>
          <p:cNvPr id="56" name="Равнобедренный треугольник 55">
            <a:extLst>
              <a:ext uri="{FF2B5EF4-FFF2-40B4-BE49-F238E27FC236}">
                <a16:creationId xmlns:a16="http://schemas.microsoft.com/office/drawing/2014/main" id="{62B8CD9B-C525-4ED6-A40B-794BD7668772}"/>
              </a:ext>
            </a:extLst>
          </p:cNvPr>
          <p:cNvSpPr/>
          <p:nvPr/>
        </p:nvSpPr>
        <p:spPr>
          <a:xfrm flipV="1">
            <a:off x="2489679" y="2421933"/>
            <a:ext cx="382063" cy="134651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7" name="Picture 10" descr="http://static.wixstatic.com/media/4da095_63de3ca5db0b4e48bec535c4706d214e~mv2.png">
            <a:extLst>
              <a:ext uri="{FF2B5EF4-FFF2-40B4-BE49-F238E27FC236}">
                <a16:creationId xmlns:a16="http://schemas.microsoft.com/office/drawing/2014/main" id="{C4FA9823-05E2-4407-856E-D420018C6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867" y="1269554"/>
            <a:ext cx="779524" cy="73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0675A042-B355-43AF-A722-03C665AAF140}"/>
              </a:ext>
            </a:extLst>
          </p:cNvPr>
          <p:cNvSpPr/>
          <p:nvPr/>
        </p:nvSpPr>
        <p:spPr>
          <a:xfrm>
            <a:off x="3502918" y="2786623"/>
            <a:ext cx="1666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-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0,04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26F3E967-D4C9-4CC5-95FE-D438795562A6}"/>
              </a:ext>
            </a:extLst>
          </p:cNvPr>
          <p:cNvSpPr/>
          <p:nvPr/>
        </p:nvSpPr>
        <p:spPr>
          <a:xfrm>
            <a:off x="6876529" y="2135391"/>
            <a:ext cx="1093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+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2,5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474DC073-9302-47AD-A53B-4D32E843E9D3}"/>
              </a:ext>
            </a:extLst>
          </p:cNvPr>
          <p:cNvSpPr/>
          <p:nvPr/>
        </p:nvSpPr>
        <p:spPr>
          <a:xfrm>
            <a:off x="9756124" y="3141762"/>
            <a:ext cx="1328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0,0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5FC6B09D-007B-42C3-B19B-D3BC0E87FC66}"/>
              </a:ext>
            </a:extLst>
          </p:cNvPr>
          <p:cNvSpPr/>
          <p:nvPr/>
        </p:nvSpPr>
        <p:spPr>
          <a:xfrm>
            <a:off x="7718522" y="2117388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F2FD0E7-7BB2-4D14-8DC1-20C44FC13752}"/>
              </a:ext>
            </a:extLst>
          </p:cNvPr>
          <p:cNvSpPr/>
          <p:nvPr/>
        </p:nvSpPr>
        <p:spPr>
          <a:xfrm>
            <a:off x="10631710" y="314910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2455F69-0CBB-498E-8B37-88B2C7E90552}"/>
              </a:ext>
            </a:extLst>
          </p:cNvPr>
          <p:cNvSpPr/>
          <p:nvPr/>
        </p:nvSpPr>
        <p:spPr>
          <a:xfrm>
            <a:off x="4799062" y="279798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5ADA2EB7-454C-43B3-BD9C-0909F7276D39}"/>
              </a:ext>
            </a:extLst>
          </p:cNvPr>
          <p:cNvSpPr/>
          <p:nvPr/>
        </p:nvSpPr>
        <p:spPr>
          <a:xfrm>
            <a:off x="3490355" y="4122872"/>
            <a:ext cx="1081573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27,13</a:t>
            </a:r>
          </a:p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млрд руб.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66" name="Равнобедренный треугольник 65">
            <a:extLst>
              <a:ext uri="{FF2B5EF4-FFF2-40B4-BE49-F238E27FC236}">
                <a16:creationId xmlns:a16="http://schemas.microsoft.com/office/drawing/2014/main" id="{EC9F9F18-D3C8-4133-AB9C-4E0F0C573F0A}"/>
              </a:ext>
            </a:extLst>
          </p:cNvPr>
          <p:cNvSpPr/>
          <p:nvPr/>
        </p:nvSpPr>
        <p:spPr>
          <a:xfrm rot="16200000" flipV="1">
            <a:off x="3028537" y="1807976"/>
            <a:ext cx="382063" cy="134651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67" name="Picture 11" descr="https://maxcdn.icons8.com/Share/icon/Finance/coins_filled1600.png">
            <a:extLst>
              <a:ext uri="{FF2B5EF4-FFF2-40B4-BE49-F238E27FC236}">
                <a16:creationId xmlns:a16="http://schemas.microsoft.com/office/drawing/2014/main" id="{C951722B-99CC-4184-8905-CF67BCC7E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766" y="1543760"/>
            <a:ext cx="546346" cy="5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FC3828E1-DAB3-4E49-A305-5077BD35C005}"/>
              </a:ext>
            </a:extLst>
          </p:cNvPr>
          <p:cNvSpPr/>
          <p:nvPr/>
        </p:nvSpPr>
        <p:spPr>
          <a:xfrm>
            <a:off x="4090048" y="1413570"/>
            <a:ext cx="36201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346,0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млн рублей – расходы </a:t>
            </a:r>
          </a:p>
          <a:p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на обслуживание гос. долга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84C27A5-CD87-43C3-B622-A3C2D38DCBE9}"/>
              </a:ext>
            </a:extLst>
          </p:cNvPr>
          <p:cNvSpPr/>
          <p:nvPr/>
        </p:nvSpPr>
        <p:spPr>
          <a:xfrm>
            <a:off x="1800817" y="4364738"/>
            <a:ext cx="1095362" cy="1097541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Bebas Neue Bold" panose="020B0606020202050201" pitchFamily="34" charset="-52"/>
              </a:rPr>
              <a:t>0,4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642A184-B244-4816-B4E8-23DC54EEB0B5}"/>
              </a:ext>
            </a:extLst>
          </p:cNvPr>
          <p:cNvSpPr/>
          <p:nvPr/>
        </p:nvSpPr>
        <p:spPr>
          <a:xfrm>
            <a:off x="231884" y="5438178"/>
            <a:ext cx="2870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Погашение государственных ценных бумаг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7A4DDDD4-530F-4D2D-957F-DEC544F9EE48}"/>
              </a:ext>
            </a:extLst>
          </p:cNvPr>
          <p:cNvSpPr/>
          <p:nvPr/>
        </p:nvSpPr>
        <p:spPr>
          <a:xfrm>
            <a:off x="537030" y="4364740"/>
            <a:ext cx="1092759" cy="109318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0,0</a:t>
            </a:r>
          </a:p>
          <a:p>
            <a:pPr algn="ctr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 руб.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B6E6B7B4-4110-43A7-B9B1-74E577EDE857}"/>
              </a:ext>
            </a:extLst>
          </p:cNvPr>
          <p:cNvGrpSpPr/>
          <p:nvPr/>
        </p:nvGrpSpPr>
        <p:grpSpPr>
          <a:xfrm>
            <a:off x="537031" y="3966534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id="{9BAC1263-6F07-4595-BD02-42A2F23FD543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dirty="0">
                  <a:solidFill>
                    <a:schemeClr val="bg1"/>
                  </a:solidFill>
                </a:rPr>
                <a:t>Размещение</a:t>
              </a:r>
            </a:p>
          </p:txBody>
        </p:sp>
        <p:sp>
          <p:nvSpPr>
            <p:cNvPr id="74" name="Равнобедренный треугольник 73">
              <a:extLst>
                <a:ext uri="{FF2B5EF4-FFF2-40B4-BE49-F238E27FC236}">
                  <a16:creationId xmlns:a16="http://schemas.microsoft.com/office/drawing/2014/main" id="{F2508CEB-EE2B-49B4-B7E3-657B18886F6C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7F245F24-471D-49D9-9B08-3B9CC8579CE5}"/>
              </a:ext>
            </a:extLst>
          </p:cNvPr>
          <p:cNvGrpSpPr/>
          <p:nvPr/>
        </p:nvGrpSpPr>
        <p:grpSpPr>
          <a:xfrm>
            <a:off x="1803421" y="3966534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ED012BF9-522D-4510-B68A-EC21EF67E49F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spc="-60" dirty="0">
                  <a:solidFill>
                    <a:schemeClr val="bg1"/>
                  </a:solidFill>
                </a:rPr>
                <a:t>Погашение</a:t>
              </a:r>
            </a:p>
          </p:txBody>
        </p:sp>
        <p:sp>
          <p:nvSpPr>
            <p:cNvPr id="77" name="Равнобедренный треугольник 76">
              <a:extLst>
                <a:ext uri="{FF2B5EF4-FFF2-40B4-BE49-F238E27FC236}">
                  <a16:creationId xmlns:a16="http://schemas.microsoft.com/office/drawing/2014/main" id="{732D719D-6D4D-4637-A955-AFF76D0DABC8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8B74C78A-6C68-445F-A8BD-489A15620312}"/>
              </a:ext>
            </a:extLst>
          </p:cNvPr>
          <p:cNvSpPr/>
          <p:nvPr/>
        </p:nvSpPr>
        <p:spPr>
          <a:xfrm>
            <a:off x="838622" y="3303346"/>
            <a:ext cx="1328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- 0,4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CA24332F-979A-4BF2-847A-BE20FF977132}"/>
              </a:ext>
            </a:extLst>
          </p:cNvPr>
          <p:cNvSpPr/>
          <p:nvPr/>
        </p:nvSpPr>
        <p:spPr>
          <a:xfrm>
            <a:off x="1844372" y="3309751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Структура в разрезе основных налоговых, неналоговых доходов 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8BDB0B3-79E7-457C-B184-E28AC2FF2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994827"/>
              </p:ext>
            </p:extLst>
          </p:nvPr>
        </p:nvGraphicFramePr>
        <p:xfrm>
          <a:off x="370167" y="1384653"/>
          <a:ext cx="11449271" cy="4956735"/>
        </p:xfrm>
        <a:graphic>
          <a:graphicData uri="http://schemas.openxmlformats.org/drawingml/2006/table">
            <a:tbl>
              <a:tblPr/>
              <a:tblGrid>
                <a:gridCol w="3940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1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1384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251384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251384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58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2021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4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ВСЕГО НАЛОГОВЫХ И НЕНАЛОГОВЫХ ДОХОДОВ, млн рублей, из них: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19 040,2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13 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738,3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17 194,3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17 719,7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17 340,0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16 911,0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Налог на прибыль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организаций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3 601,0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741,5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4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559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,7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719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,3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3 772,9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3 895,2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2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Налог на доходы </a:t>
                      </a:r>
                      <a:r>
                        <a:rPr lang="ru-RU" sz="18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физич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лиц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1 439,4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430,6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359,4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405,2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520,8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1 545,1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Налог на имущество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организаций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6 0</a:t>
                      </a:r>
                      <a:r>
                        <a:rPr lang="en-US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11,8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474,0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5 878,0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921,7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921,7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5 921,7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3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Доходы в виде доли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прибыльной продукции СРП</a:t>
                      </a:r>
                      <a:r>
                        <a:rPr lang="ru-RU" sz="1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по проекту "Харьяга"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7 083,</a:t>
                      </a:r>
                      <a:r>
                        <a:rPr lang="en-US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443,8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5 556,4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5 826,8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5 134,7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4 566,2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Платежи на социально-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экономическое развитие НАО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260,</a:t>
                      </a:r>
                      <a:r>
                        <a:rPr lang="en-US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35,2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39,5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30,6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31,6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32,8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Скругленный прямоугольник 13">
            <a:extLst>
              <a:ext uri="{FF2B5EF4-FFF2-40B4-BE49-F238E27FC236}">
                <a16:creationId xmlns:a16="http://schemas.microsoft.com/office/drawing/2014/main" id="{C1B7D1FB-47BA-41CF-AECD-1786D22F48AA}"/>
              </a:ext>
            </a:extLst>
          </p:cNvPr>
          <p:cNvSpPr/>
          <p:nvPr/>
        </p:nvSpPr>
        <p:spPr>
          <a:xfrm>
            <a:off x="8026983" y="1341562"/>
            <a:ext cx="1260000" cy="4956735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0778A6E-F5B3-4854-99B6-AECC908E7FA6}"/>
              </a:ext>
            </a:extLst>
          </p:cNvPr>
          <p:cNvSpPr/>
          <p:nvPr/>
        </p:nvSpPr>
        <p:spPr>
          <a:xfrm>
            <a:off x="5308498" y="746330"/>
            <a:ext cx="675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76C0920-A467-4A87-BBEC-1F79F2E059C2}"/>
              </a:ext>
            </a:extLst>
          </p:cNvPr>
          <p:cNvSpPr/>
          <p:nvPr/>
        </p:nvSpPr>
        <p:spPr>
          <a:xfrm>
            <a:off x="7088951" y="730559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D324A3-B400-4CF1-AC39-63B6C28DA343}"/>
              </a:ext>
            </a:extLst>
          </p:cNvPr>
          <p:cNvSpPr/>
          <p:nvPr/>
        </p:nvSpPr>
        <p:spPr>
          <a:xfrm>
            <a:off x="9528355" y="781937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759275FB-8D3E-489C-8EEC-F0280BC3E5E0}"/>
              </a:ext>
            </a:extLst>
          </p:cNvPr>
          <p:cNvSpPr/>
          <p:nvPr/>
        </p:nvSpPr>
        <p:spPr>
          <a:xfrm rot="16200000">
            <a:off x="9793815" y="-643734"/>
            <a:ext cx="295106" cy="3756141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авая фигурная скобка 20">
            <a:extLst>
              <a:ext uri="{FF2B5EF4-FFF2-40B4-BE49-F238E27FC236}">
                <a16:creationId xmlns:a16="http://schemas.microsoft.com/office/drawing/2014/main" id="{EF3C3B7F-00B1-4F0A-8132-83AF40A5E513}"/>
              </a:ext>
            </a:extLst>
          </p:cNvPr>
          <p:cNvSpPr/>
          <p:nvPr/>
        </p:nvSpPr>
        <p:spPr>
          <a:xfrm rot="16200000">
            <a:off x="7299862" y="654767"/>
            <a:ext cx="320754" cy="1133491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авая фигурная скобка 21">
            <a:extLst>
              <a:ext uri="{FF2B5EF4-FFF2-40B4-BE49-F238E27FC236}">
                <a16:creationId xmlns:a16="http://schemas.microsoft.com/office/drawing/2014/main" id="{06E5F528-3BAF-4CEB-A718-11D24E6BAD68}"/>
              </a:ext>
            </a:extLst>
          </p:cNvPr>
          <p:cNvSpPr/>
          <p:nvPr/>
        </p:nvSpPr>
        <p:spPr>
          <a:xfrm rot="16200000">
            <a:off x="5437179" y="3780"/>
            <a:ext cx="301968" cy="2454250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03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2" descr="D:\Foto\01. ЛОГО\ИКОНКИ\001. доходы.png">
            <a:extLst>
              <a:ext uri="{FF2B5EF4-FFF2-40B4-BE49-F238E27FC236}">
                <a16:creationId xmlns:a16="http://schemas.microsoft.com/office/drawing/2014/main" id="{91E0B99A-C1A8-49D7-BB44-EDA8AE21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500" y="503371"/>
            <a:ext cx="587167" cy="52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153DF9E-372D-4E3B-BC5B-73941B93A098}"/>
              </a:ext>
            </a:extLst>
          </p:cNvPr>
          <p:cNvSpPr/>
          <p:nvPr/>
        </p:nvSpPr>
        <p:spPr>
          <a:xfrm>
            <a:off x="4943078" y="377129"/>
            <a:ext cx="8649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СТРУКТУРА ДОХОДОВ </a:t>
            </a:r>
          </a:p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ОКРУЖНОГО БЮДЖЕТА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1E8ADA8-084B-4462-A47B-631D7412B6B8}"/>
              </a:ext>
            </a:extLst>
          </p:cNvPr>
          <p:cNvCxnSpPr/>
          <p:nvPr/>
        </p:nvCxnSpPr>
        <p:spPr>
          <a:xfrm>
            <a:off x="1843667" y="1157817"/>
            <a:ext cx="87160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39F066C-EF6E-4941-9D5A-1925BBCC1A80}"/>
              </a:ext>
            </a:extLst>
          </p:cNvPr>
          <p:cNvCxnSpPr/>
          <p:nvPr/>
        </p:nvCxnSpPr>
        <p:spPr>
          <a:xfrm flipV="1">
            <a:off x="10554132" y="1155928"/>
            <a:ext cx="0" cy="18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687B496-C9E1-43D7-B278-A30CD38D0FA4}"/>
              </a:ext>
            </a:extLst>
          </p:cNvPr>
          <p:cNvSpPr/>
          <p:nvPr/>
        </p:nvSpPr>
        <p:spPr>
          <a:xfrm>
            <a:off x="889498" y="1269554"/>
            <a:ext cx="214674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Налоговые доходы</a:t>
            </a:r>
            <a:endParaRPr lang="ru-RU" sz="19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ECE44FF-C687-41AE-88F9-4D13579DD55D}"/>
              </a:ext>
            </a:extLst>
          </p:cNvPr>
          <p:cNvSpPr/>
          <p:nvPr/>
        </p:nvSpPr>
        <p:spPr>
          <a:xfrm>
            <a:off x="5231110" y="1301758"/>
            <a:ext cx="237757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Неналоговые доходы</a:t>
            </a:r>
            <a:endParaRPr lang="ru-RU" sz="19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F4717B0-6FFA-47A2-8A03-C9BF4CE20CED}"/>
              </a:ext>
            </a:extLst>
          </p:cNvPr>
          <p:cNvSpPr/>
          <p:nvPr/>
        </p:nvSpPr>
        <p:spPr>
          <a:xfrm>
            <a:off x="9047534" y="1293770"/>
            <a:ext cx="311174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Безвозмездные поступления</a:t>
            </a:r>
            <a:endParaRPr lang="ru-RU" sz="19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28" name="Таблица 27">
            <a:extLst>
              <a:ext uri="{FF2B5EF4-FFF2-40B4-BE49-F238E27FC236}">
                <a16:creationId xmlns:a16="http://schemas.microsoft.com/office/drawing/2014/main" id="{A4C9AD0A-4A26-4123-B51C-10793BD00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816459"/>
              </p:ext>
            </p:extLst>
          </p:nvPr>
        </p:nvGraphicFramePr>
        <p:xfrm>
          <a:off x="466909" y="2117248"/>
          <a:ext cx="11665294" cy="461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9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4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75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724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 на прибыль организаций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3 719,3 </a:t>
                      </a:r>
                      <a:r>
                        <a:rPr lang="ru-RU" sz="15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 от использования имущества в гос. собств.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10,0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Безвозмездные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поступления о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т других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бюджетов </a:t>
                      </a:r>
                      <a:r>
                        <a:rPr lang="ru-RU" sz="18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4 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462,0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 на доходы физических лиц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405,2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Платежи при пользовании </a:t>
                      </a:r>
                      <a:r>
                        <a:rPr lang="ru-RU" sz="15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прир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 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Ресурсами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/>
                        </a:rPr>
                        <a:t>63,8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Безвозмездные поступления от гос. (</a:t>
                      </a:r>
                      <a:r>
                        <a:rPr lang="ru-RU" sz="1500" b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муниц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.) организаций 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212,0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Налоги на имущество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5 964,8</a:t>
                      </a:r>
                      <a:r>
                        <a:rPr lang="ru-RU" sz="18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о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т оказания платных услуг государства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12,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9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 от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возврата  целевых субсидий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прошлых лет </a:t>
                      </a:r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 руб. 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24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Налоги на товары (работы, услуги)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530,3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 от продажи материальных и </a:t>
                      </a:r>
                      <a:r>
                        <a:rPr lang="ru-RU" sz="15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нематер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 активов</a:t>
                      </a:r>
                    </a:p>
                    <a:p>
                      <a:r>
                        <a:rPr lang="en-US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5 826,8</a:t>
                      </a:r>
                      <a:r>
                        <a:rPr lang="en-US" sz="18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Возврат остатков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целевых субсидий,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прошлых лет </a:t>
                      </a:r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</a:t>
                      </a:r>
                      <a:r>
                        <a:rPr lang="en-US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 на совокупный доход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 руб.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Административные платежи</a:t>
                      </a:r>
                    </a:p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и сборы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15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,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Прочие безвозмездные поступления</a:t>
                      </a:r>
                    </a:p>
                    <a:p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Налоги, сборы за пользование </a:t>
                      </a:r>
                      <a:r>
                        <a:rPr lang="ru-RU" sz="15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природн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 ресурсами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117,9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Штрафы, санкции, возмещение ущерба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,3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Государственная пошлина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7,3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Прочие неналоговые доходы</a:t>
                      </a:r>
                    </a:p>
                    <a:p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30,6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43688C4-4A29-4B19-B8B8-A3D749F57502}"/>
              </a:ext>
            </a:extLst>
          </p:cNvPr>
          <p:cNvCxnSpPr/>
          <p:nvPr/>
        </p:nvCxnSpPr>
        <p:spPr>
          <a:xfrm flipV="1">
            <a:off x="6238430" y="1157817"/>
            <a:ext cx="0" cy="18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7E2314A-736C-4D1E-8586-996BEBFAEB61}"/>
              </a:ext>
            </a:extLst>
          </p:cNvPr>
          <p:cNvCxnSpPr/>
          <p:nvPr/>
        </p:nvCxnSpPr>
        <p:spPr>
          <a:xfrm flipV="1">
            <a:off x="1859004" y="1165220"/>
            <a:ext cx="0" cy="144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http://photo.allindonews.com/picture/icons.iconarchive.com/icons/iconsmind/outline/512/Coins-icon.png">
            <a:extLst>
              <a:ext uri="{FF2B5EF4-FFF2-40B4-BE49-F238E27FC236}">
                <a16:creationId xmlns:a16="http://schemas.microsoft.com/office/drawing/2014/main" id="{41076C3B-A151-42E6-B324-19800310E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9" y="2319162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s://www.shareicon.net/download/2015/11/24/677049_man_512x512.png">
            <a:extLst>
              <a:ext uri="{FF2B5EF4-FFF2-40B4-BE49-F238E27FC236}">
                <a16:creationId xmlns:a16="http://schemas.microsoft.com/office/drawing/2014/main" id="{192AAB85-B209-4280-B1BF-3D610B6F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20" y="3046407"/>
            <a:ext cx="311379" cy="3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3">
            <a:extLst>
              <a:ext uri="{FF2B5EF4-FFF2-40B4-BE49-F238E27FC236}">
                <a16:creationId xmlns:a16="http://schemas.microsoft.com/office/drawing/2014/main" id="{C9161C88-A5B6-41CA-AFDB-49A00F874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27" y="3645818"/>
            <a:ext cx="318772" cy="318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6" descr="https://image.flaticon.com/icons/png/512/2/2772.png">
            <a:extLst>
              <a:ext uri="{FF2B5EF4-FFF2-40B4-BE49-F238E27FC236}">
                <a16:creationId xmlns:a16="http://schemas.microsoft.com/office/drawing/2014/main" id="{D9C0F488-F37D-4929-B49D-684F580E5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9" y="4257115"/>
            <a:ext cx="324807" cy="32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http://simpleicon.com/wp-content/uploads/money-bag-7.png">
            <a:extLst>
              <a:ext uri="{FF2B5EF4-FFF2-40B4-BE49-F238E27FC236}">
                <a16:creationId xmlns:a16="http://schemas.microsoft.com/office/drawing/2014/main" id="{07A6C6CD-42D0-4500-943E-1CA995FF8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9" y="4941962"/>
            <a:ext cx="371380" cy="37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3" descr="http://xn----7sbb5anb1aeyc.xn--p1ai/images/preim/4.png">
            <a:extLst>
              <a:ext uri="{FF2B5EF4-FFF2-40B4-BE49-F238E27FC236}">
                <a16:creationId xmlns:a16="http://schemas.microsoft.com/office/drawing/2014/main" id="{EA72C4AE-714E-4630-8F7E-3E39B504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31" y="5734050"/>
            <a:ext cx="392768" cy="39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https://maxcdn.icons8.com/Share/icon/ios7/Travel/combi_ticket1600.png">
            <a:extLst>
              <a:ext uri="{FF2B5EF4-FFF2-40B4-BE49-F238E27FC236}">
                <a16:creationId xmlns:a16="http://schemas.microsoft.com/office/drawing/2014/main" id="{936C006F-2AF7-4E61-A8FD-A634C6E6D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91" y="631011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3">
            <a:extLst>
              <a:ext uri="{FF2B5EF4-FFF2-40B4-BE49-F238E27FC236}">
                <a16:creationId xmlns:a16="http://schemas.microsoft.com/office/drawing/2014/main" id="{AEABBFCA-2474-460B-A67D-A80E7CC47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591" y="2319162"/>
            <a:ext cx="352625" cy="3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 descr="http://icons.iconarchive.com/icons/icons8/android/512/Industry-Oil-Industry-icon.png">
            <a:extLst>
              <a:ext uri="{FF2B5EF4-FFF2-40B4-BE49-F238E27FC236}">
                <a16:creationId xmlns:a16="http://schemas.microsoft.com/office/drawing/2014/main" id="{54CB1EB2-A756-4734-A49E-42A16AC48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843" y="4293890"/>
            <a:ext cx="308214" cy="30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>
            <a:extLst>
              <a:ext uri="{FF2B5EF4-FFF2-40B4-BE49-F238E27FC236}">
                <a16:creationId xmlns:a16="http://schemas.microsoft.com/office/drawing/2014/main" id="{510DE339-6712-406D-BCD9-03E458957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003" y="3069754"/>
            <a:ext cx="36004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2" descr="http://www.basicchristianeducation.com/upload/images/flat_icons/pencil.png">
            <a:extLst>
              <a:ext uri="{FF2B5EF4-FFF2-40B4-BE49-F238E27FC236}">
                <a16:creationId xmlns:a16="http://schemas.microsoft.com/office/drawing/2014/main" id="{E63CAD7D-5D92-421E-B69F-8DF22B401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63" y="3645818"/>
            <a:ext cx="285554" cy="28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4" descr="https://spektresh.nethouse.ru/static/img/0000/0004/7220/47220614.gtn9ajjb15.W665.png">
            <a:extLst>
              <a:ext uri="{FF2B5EF4-FFF2-40B4-BE49-F238E27FC236}">
                <a16:creationId xmlns:a16="http://schemas.microsoft.com/office/drawing/2014/main" id="{6B9425FA-81E3-47F6-89E9-C9135540C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189" y="4941962"/>
            <a:ext cx="336501" cy="33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0" descr="http://freevector.co/wp-content/uploads/2012/08/687-calculator1.png">
            <a:extLst>
              <a:ext uri="{FF2B5EF4-FFF2-40B4-BE49-F238E27FC236}">
                <a16:creationId xmlns:a16="http://schemas.microsoft.com/office/drawing/2014/main" id="{548ABC2E-3A4E-461B-AB28-D5B6D8EE4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007" y="5662042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s://www.shareicon.net/data/2015/11/21/675757_edit_512x512.png">
            <a:extLst>
              <a:ext uri="{FF2B5EF4-FFF2-40B4-BE49-F238E27FC236}">
                <a16:creationId xmlns:a16="http://schemas.microsoft.com/office/drawing/2014/main" id="{905C03AC-1E97-4FE8-9AD2-71059D591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518" y="6328780"/>
            <a:ext cx="341374" cy="34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http://cliparts.co/cliparts/BTg/rdn/BTgrdnppc.png">
            <a:extLst>
              <a:ext uri="{FF2B5EF4-FFF2-40B4-BE49-F238E27FC236}">
                <a16:creationId xmlns:a16="http://schemas.microsoft.com/office/drawing/2014/main" id="{41D9C109-6300-41E3-AD82-FEF816FB6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731" y="2319162"/>
            <a:ext cx="404974" cy="40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8" descr="http://freevector.co/wp-content/uploads/2010/04/8684-city-hall-silhouette1.png">
            <a:extLst>
              <a:ext uri="{FF2B5EF4-FFF2-40B4-BE49-F238E27FC236}">
                <a16:creationId xmlns:a16="http://schemas.microsoft.com/office/drawing/2014/main" id="{2E5B9DBC-375E-44DF-9734-07F7174AC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053" y="2925738"/>
            <a:ext cx="480329" cy="4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http://photo.allindonews.com/picture/icons.iconarchive.com/icons/iconsmind/outline/512/Coins-icon.png">
            <a:extLst>
              <a:ext uri="{FF2B5EF4-FFF2-40B4-BE49-F238E27FC236}">
                <a16:creationId xmlns:a16="http://schemas.microsoft.com/office/drawing/2014/main" id="{F0D5A385-0D7B-48F4-96D3-8847911FF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731" y="3634011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0" descr="http://www.miankoutu.com/uploadfiles/2015-9-24/2015924132943342.png">
            <a:extLst>
              <a:ext uri="{FF2B5EF4-FFF2-40B4-BE49-F238E27FC236}">
                <a16:creationId xmlns:a16="http://schemas.microsoft.com/office/drawing/2014/main" id="{90556DD9-5A03-47A7-8A3A-7D933A0A2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848" y="4077866"/>
            <a:ext cx="527153" cy="5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2" descr="https://www.shareicon.net/download/2015/10/30/664142_clipboard_512x512.png">
            <a:extLst>
              <a:ext uri="{FF2B5EF4-FFF2-40B4-BE49-F238E27FC236}">
                <a16:creationId xmlns:a16="http://schemas.microsoft.com/office/drawing/2014/main" id="{8A7D3964-B640-46EF-9A63-3E4D347AD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174" y="4869954"/>
            <a:ext cx="453642" cy="45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5DB11A2-D118-4F45-8DD9-F66E6C217093}"/>
              </a:ext>
            </a:extLst>
          </p:cNvPr>
          <p:cNvSpPr/>
          <p:nvPr/>
        </p:nvSpPr>
        <p:spPr>
          <a:xfrm>
            <a:off x="7502499" y="504411"/>
            <a:ext cx="2179970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22,4</a:t>
            </a:r>
            <a:r>
              <a:rPr lang="ru-RU" sz="3600" dirty="0" smtClean="0">
                <a:solidFill>
                  <a:schemeClr val="bg1"/>
                </a:solidFill>
              </a:rPr>
              <a:t> 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1133B715-8A32-4B70-A7FD-6A09D705FB37}"/>
              </a:ext>
            </a:extLst>
          </p:cNvPr>
          <p:cNvSpPr/>
          <p:nvPr/>
        </p:nvSpPr>
        <p:spPr>
          <a:xfrm>
            <a:off x="8759502" y="468755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39E5063F-5DC8-4079-B6E7-0A91445B51AB}"/>
              </a:ext>
            </a:extLst>
          </p:cNvPr>
          <p:cNvSpPr/>
          <p:nvPr/>
        </p:nvSpPr>
        <p:spPr>
          <a:xfrm>
            <a:off x="811384" y="1634738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schemeClr val="bg1"/>
                </a:solidFill>
                <a:latin typeface="Bebas Neue Bold" panose="020B0606020202050201" pitchFamily="34" charset="-52"/>
              </a:rPr>
              <a:t> 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11,7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26AF9BA5-075A-4E39-A1F2-6321AA10EEA5}"/>
              </a:ext>
            </a:extLst>
          </p:cNvPr>
          <p:cNvSpPr/>
          <p:nvPr/>
        </p:nvSpPr>
        <p:spPr>
          <a:xfrm>
            <a:off x="1813866" y="159908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F7EBAF47-95D8-40F0-A399-6368D31F3D65}"/>
              </a:ext>
            </a:extLst>
          </p:cNvPr>
          <p:cNvSpPr/>
          <p:nvPr/>
        </p:nvSpPr>
        <p:spPr>
          <a:xfrm>
            <a:off x="5303118" y="1634738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6,0</a:t>
            </a:r>
            <a:r>
              <a:rPr lang="ru-RU" sz="3600" dirty="0" smtClean="0">
                <a:solidFill>
                  <a:schemeClr val="bg1"/>
                </a:solidFill>
              </a:rPr>
              <a:t> 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ACDF71F-7C5A-4FB6-8CB4-1FD450D72470}"/>
              </a:ext>
            </a:extLst>
          </p:cNvPr>
          <p:cNvSpPr/>
          <p:nvPr/>
        </p:nvSpPr>
        <p:spPr>
          <a:xfrm>
            <a:off x="6239222" y="159908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6E7434EE-3D94-45C1-9674-23BDFE55650F}"/>
              </a:ext>
            </a:extLst>
          </p:cNvPr>
          <p:cNvSpPr/>
          <p:nvPr/>
        </p:nvSpPr>
        <p:spPr>
          <a:xfrm>
            <a:off x="9380336" y="1634738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</a:t>
            </a:r>
            <a:r>
              <a:rPr lang="ru-RU" sz="3600" dirty="0">
                <a:solidFill>
                  <a:schemeClr val="bg1"/>
                </a:solidFill>
                <a:latin typeface="Bebas Neue Bold" panose="020B0606020202050201" pitchFamily="34" charset="-52"/>
              </a:rPr>
              <a:t>4,7</a:t>
            </a:r>
            <a:r>
              <a:rPr lang="ru-RU" sz="3600" dirty="0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2771E239-918B-48C8-A766-523FD4E5CBAB}"/>
              </a:ext>
            </a:extLst>
          </p:cNvPr>
          <p:cNvSpPr/>
          <p:nvPr/>
        </p:nvSpPr>
        <p:spPr>
          <a:xfrm>
            <a:off x="10343678" y="159908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C8B77512-B491-47C4-A36E-A01B7E2A363E}"/>
              </a:ext>
            </a:extLst>
          </p:cNvPr>
          <p:cNvSpPr/>
          <p:nvPr/>
        </p:nvSpPr>
        <p:spPr>
          <a:xfrm>
            <a:off x="3058016" y="511798"/>
            <a:ext cx="1152128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20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22</a:t>
            </a:r>
            <a:endParaRPr lang="ru-RU" sz="40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6494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" y="0"/>
            <a:ext cx="12190413" cy="7623697"/>
          </a:xfrm>
          <a:prstGeom prst="rect">
            <a:avLst/>
          </a:prstGeom>
        </p:spPr>
      </p:pic>
      <p:graphicFrame>
        <p:nvGraphicFramePr>
          <p:cNvPr id="80" name="Диаграмма 79">
            <a:extLst>
              <a:ext uri="{FF2B5EF4-FFF2-40B4-BE49-F238E27FC236}">
                <a16:creationId xmlns:a16="http://schemas.microsoft.com/office/drawing/2014/main" id="{E764C5D8-23DF-4577-8088-6412DB40F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068835"/>
              </p:ext>
            </p:extLst>
          </p:nvPr>
        </p:nvGraphicFramePr>
        <p:xfrm>
          <a:off x="-1033586" y="1866332"/>
          <a:ext cx="14329592" cy="499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11D1494A-6BCB-4DED-9D95-5F0AE2CCBD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37" y="456478"/>
            <a:ext cx="1989354" cy="561993"/>
          </a:xfrm>
          <a:prstGeom prst="rect">
            <a:avLst/>
          </a:prstGeom>
          <a:noFill/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83F0DD49-04A9-4135-A4B6-FA60ECBAC7D6}"/>
              </a:ext>
            </a:extLst>
          </p:cNvPr>
          <p:cNvSpPr/>
          <p:nvPr/>
        </p:nvSpPr>
        <p:spPr>
          <a:xfrm>
            <a:off x="2694591" y="495655"/>
            <a:ext cx="8594740" cy="603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rgbClr val="414141"/>
                </a:solidFill>
                <a:latin typeface="Asket Extended" panose="020B0503020600020003" pitchFamily="34" charset="0"/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Доходы от доли прибыльной продукции </a:t>
            </a:r>
          </a:p>
          <a:p>
            <a:pPr algn="r"/>
            <a:r>
              <a:rPr lang="ru-RU" sz="1400" dirty="0">
                <a:solidFill>
                  <a:schemeClr val="accent1"/>
                </a:solidFill>
              </a:rPr>
              <a:t> СРП «Харьягинское месторождение</a:t>
            </a:r>
            <a:r>
              <a:rPr lang="ru-RU" sz="1400" dirty="0" smtClean="0">
                <a:solidFill>
                  <a:schemeClr val="accent1"/>
                </a:solidFill>
              </a:rPr>
              <a:t>», млрд руб.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4" name="Овал 103">
            <a:extLst>
              <a:ext uri="{FF2B5EF4-FFF2-40B4-BE49-F238E27FC236}">
                <a16:creationId xmlns:a16="http://schemas.microsoft.com/office/drawing/2014/main" id="{36837101-308A-401C-8ED3-222BCDEB8CBA}"/>
              </a:ext>
            </a:extLst>
          </p:cNvPr>
          <p:cNvSpPr/>
          <p:nvPr/>
        </p:nvSpPr>
        <p:spPr>
          <a:xfrm>
            <a:off x="1120344" y="-1027861"/>
            <a:ext cx="180000" cy="18000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10630" y="3429794"/>
            <a:ext cx="0" cy="2520280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350790" y="2421682"/>
            <a:ext cx="0" cy="3600400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03118" y="4509914"/>
            <a:ext cx="0" cy="1440160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815286" y="3429794"/>
            <a:ext cx="0" cy="2520280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55446" y="3285778"/>
            <a:ext cx="0" cy="2664296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9767614" y="3645818"/>
            <a:ext cx="0" cy="2304256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3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0F33433-3D86-46A2-A9C0-E4AACCA3A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4" y="1588"/>
            <a:ext cx="12192000" cy="68580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Структура расходов окружного бюджета в разрезе ГРБС, млн руб.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9F07CBC7-20DE-4E84-B8F2-7A4A7D91E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842240"/>
              </p:ext>
            </p:extLst>
          </p:nvPr>
        </p:nvGraphicFramePr>
        <p:xfrm>
          <a:off x="190550" y="1022123"/>
          <a:ext cx="11521280" cy="5714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34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837">
                  <a:extLst>
                    <a:ext uri="{9D8B030D-6E8A-4147-A177-3AD203B41FA5}">
                      <a16:colId xmlns:a16="http://schemas.microsoft.com/office/drawing/2014/main" val="4243787722"/>
                    </a:ext>
                  </a:extLst>
                </a:gridCol>
                <a:gridCol w="1147837">
                  <a:extLst>
                    <a:ext uri="{9D8B030D-6E8A-4147-A177-3AD203B41FA5}">
                      <a16:colId xmlns:a16="http://schemas.microsoft.com/office/drawing/2014/main" val="3982248216"/>
                    </a:ext>
                  </a:extLst>
                </a:gridCol>
                <a:gridCol w="1147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7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20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2019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Bebas Neue Bold" panose="020B0606020202050201" pitchFamily="34" charset="-52"/>
                          <a:ea typeface="+mn-ea"/>
                          <a:cs typeface="+mn-cs"/>
                        </a:rPr>
                        <a:t>2020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T Sans" panose="020B0503020203020204" pitchFamily="34" charset="-52"/>
                        <a:ea typeface="+mn-ea"/>
                        <a:cs typeface="+mn-cs"/>
                      </a:endParaRPr>
                    </a:p>
                  </a:txBody>
                  <a:tcPr marL="7279" marR="7279" marT="7279" marB="0" anchor="ctr">
                    <a:solidFill>
                      <a:srgbClr val="0093A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2021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ПРОЕКТ ОКРУЖНОГО БЮДЖЕТА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279" marR="7279" marT="7279" marB="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T Sans" panose="020B0503020203020204" pitchFamily="34" charset="-52"/>
                        <a:ea typeface="+mn-ea"/>
                        <a:cs typeface="+mn-cs"/>
                      </a:endParaRPr>
                    </a:p>
                  </a:txBody>
                  <a:tcPr marL="7279" marR="7279" marT="7279" marB="0" anchor="ctr">
                    <a:solidFill>
                      <a:srgbClr val="0093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279" marR="7279" marT="7279" marB="0" anchor="ctr"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2022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2024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22 679,9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23 </a:t>
                      </a:r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388,6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27 448,4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24 532,8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 872,9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20 415,1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Счетная палата НАО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34,1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36,4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37,1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43,7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43,8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43,1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имущ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. и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земельн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. отношений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71,3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63,8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62,8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64,5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65,2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63,6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финансов и экономики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629,1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649,6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804,3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1 181,0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1 267,7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1 021,8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</a:t>
                      </a:r>
                      <a:r>
                        <a:rPr lang="ru-RU" sz="1600" u="none" strike="noStrike" baseline="0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гражданской защиты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248,9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216,0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238,7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245,0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227,8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222,3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 по гос.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регулир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. цен (тарифов)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22,5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23,3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27,0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27,1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26,5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цифрового развития и СМИ</a:t>
                      </a: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629,4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669,1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592,8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673,0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568,0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553,7</a:t>
                      </a:r>
                      <a:endParaRPr lang="ru-RU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5577759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образования, культ. и спорта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5 645,0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272,0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701,1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5 967,8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5 449,4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5 199,4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Аппарат Администрации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677,4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556,1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539,1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591,5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551,2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538,8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 государственного заказа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28,4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28,6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28,0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Избирательная комиссия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15,0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пр. ресурсов, экологии и АПК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972,2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861,5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967,1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988,3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843,3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835,9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74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строительства и ЖКХ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7 900,8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9 177,6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12 495,6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8 814,0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7 597,2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5 236,3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внутреннего контроля</a:t>
                      </a: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173,3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183,0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199,3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197,3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222,6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16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здравоохранения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5 352,9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329,6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5 445,6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5 346,8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5 152,0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5 097,3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16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Собрание депутатов  НАО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131,8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139,1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149,9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172,0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166,6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162,5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4743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внутренней политики 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178,3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174,5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168,6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172,2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169,2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165,3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Условно утвержденные расходы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500,0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980,0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41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0752753-8108-4F1C-89CC-792F069600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8951682"/>
              </p:ext>
            </p:extLst>
          </p:nvPr>
        </p:nvGraphicFramePr>
        <p:xfrm>
          <a:off x="3655451" y="922718"/>
          <a:ext cx="1557629" cy="100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30268" y="153708"/>
            <a:ext cx="8653324" cy="6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Структура расходов в разрезе национальных проектов, млн руб.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803759-27BF-429C-9DD1-D8B2E4AB5C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55" y="453396"/>
            <a:ext cx="1988635" cy="561790"/>
          </a:xfrm>
          <a:prstGeom prst="rect">
            <a:avLst/>
          </a:prstGeom>
          <a:noFill/>
        </p:spPr>
      </p:pic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id="{BFA1FBC7-5F6C-4B10-83FC-FAC1778B9067}"/>
              </a:ext>
            </a:extLst>
          </p:cNvPr>
          <p:cNvSpPr/>
          <p:nvPr/>
        </p:nvSpPr>
        <p:spPr>
          <a:xfrm>
            <a:off x="2281170" y="1131258"/>
            <a:ext cx="1597553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599" dirty="0">
                <a:solidFill>
                  <a:schemeClr val="bg1"/>
                </a:solidFill>
                <a:latin typeface="Bebas Neue Bold" panose="020B0606020202050201" pitchFamily="34" charset="-52"/>
              </a:rPr>
              <a:t> </a:t>
            </a:r>
            <a:r>
              <a:rPr lang="ru-RU" sz="3599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4,57</a:t>
            </a:r>
            <a:endParaRPr lang="ru-RU" sz="3599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id="{197B4639-05DF-4718-890D-5E5CD458A3CD}"/>
              </a:ext>
            </a:extLst>
          </p:cNvPr>
          <p:cNvSpPr/>
          <p:nvPr/>
        </p:nvSpPr>
        <p:spPr>
          <a:xfrm>
            <a:off x="594687" y="1131259"/>
            <a:ext cx="1597365" cy="503684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Bebas Neue Bold" panose="020B0606020202050201" pitchFamily="34" charset="-52"/>
              </a:rPr>
              <a:t>Проект 2022</a:t>
            </a:r>
          </a:p>
        </p:txBody>
      </p:sp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BA12C2C2-A668-498A-96AF-B711186A96E6}"/>
              </a:ext>
            </a:extLst>
          </p:cNvPr>
          <p:cNvSpPr/>
          <p:nvPr/>
        </p:nvSpPr>
        <p:spPr>
          <a:xfrm>
            <a:off x="3176329" y="1059973"/>
            <a:ext cx="752676" cy="5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199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15" name="Рисунок 114">
            <a:extLst>
              <a:ext uri="{FF2B5EF4-FFF2-40B4-BE49-F238E27FC236}">
                <a16:creationId xmlns:a16="http://schemas.microsoft.com/office/drawing/2014/main" id="{9E120C91-72E9-4ADC-8457-1A01E4ED39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288" t="41583" r="70675" b="32438"/>
          <a:stretch/>
        </p:blipFill>
        <p:spPr>
          <a:xfrm>
            <a:off x="7688673" y="3189628"/>
            <a:ext cx="1036843" cy="1007636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5E7A040D-D4E5-4AA7-8758-055141F2A0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288" t="32130" r="71265" b="42649"/>
          <a:stretch/>
        </p:blipFill>
        <p:spPr>
          <a:xfrm>
            <a:off x="4082609" y="3083562"/>
            <a:ext cx="1026054" cy="1007636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:a16="http://schemas.microsoft.com/office/drawing/2014/main" id="{E25BDEED-A9B1-4F75-A5EB-57EE5B9B43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288" t="35027" r="71265" b="39499"/>
          <a:stretch/>
        </p:blipFill>
        <p:spPr>
          <a:xfrm>
            <a:off x="5311684" y="3108225"/>
            <a:ext cx="1015877" cy="1007636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C2703BA2-91C5-4D91-8F05-1578263204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289" t="33643" r="70674" b="40259"/>
          <a:stretch/>
        </p:blipFill>
        <p:spPr>
          <a:xfrm>
            <a:off x="1782516" y="3083562"/>
            <a:ext cx="1032114" cy="1007636"/>
          </a:xfrm>
          <a:prstGeom prst="rect">
            <a:avLst/>
          </a:prstGeom>
        </p:spPr>
      </p:pic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57D070F6-5E27-4916-B2BA-DD59E5C6987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288" t="40549" r="71265" b="33198"/>
          <a:stretch/>
        </p:blipFill>
        <p:spPr>
          <a:xfrm>
            <a:off x="6429587" y="3175572"/>
            <a:ext cx="985734" cy="1007636"/>
          </a:xfrm>
          <a:prstGeom prst="rect">
            <a:avLst/>
          </a:prstGeom>
        </p:spPr>
      </p:pic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id="{3346E47F-EF11-4C35-9DC3-05B50930BCA7}"/>
              </a:ext>
            </a:extLst>
          </p:cNvPr>
          <p:cNvSpPr/>
          <p:nvPr/>
        </p:nvSpPr>
        <p:spPr>
          <a:xfrm>
            <a:off x="7670361" y="4161736"/>
            <a:ext cx="103684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Культура</a:t>
            </a:r>
          </a:p>
        </p:txBody>
      </p:sp>
      <p:pic>
        <p:nvPicPr>
          <p:cNvPr id="121" name="Рисунок 120">
            <a:extLst>
              <a:ext uri="{FF2B5EF4-FFF2-40B4-BE49-F238E27FC236}">
                <a16:creationId xmlns:a16="http://schemas.microsoft.com/office/drawing/2014/main" id="{7165066D-6BC1-428F-B340-7B45E7C128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288" t="41873" r="71265" b="32148"/>
          <a:stretch/>
        </p:blipFill>
        <p:spPr>
          <a:xfrm>
            <a:off x="11108643" y="3048737"/>
            <a:ext cx="996112" cy="1007636"/>
          </a:xfrm>
          <a:prstGeom prst="rect">
            <a:avLst/>
          </a:prstGeom>
        </p:spPr>
      </p:pic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B6EC5068-0405-4CAD-91A1-2F60980AE6DA}"/>
              </a:ext>
            </a:extLst>
          </p:cNvPr>
          <p:cNvSpPr/>
          <p:nvPr/>
        </p:nvSpPr>
        <p:spPr>
          <a:xfrm>
            <a:off x="10971831" y="4107965"/>
            <a:ext cx="1194598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Экспорт</a:t>
            </a: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id="{727E4B61-06A6-4DBC-A400-D4B6E1F35BBB}"/>
              </a:ext>
            </a:extLst>
          </p:cNvPr>
          <p:cNvSpPr/>
          <p:nvPr/>
        </p:nvSpPr>
        <p:spPr>
          <a:xfrm>
            <a:off x="2281170" y="1691188"/>
            <a:ext cx="1597553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599" dirty="0">
                <a:solidFill>
                  <a:schemeClr val="bg1"/>
                </a:solidFill>
                <a:latin typeface="Bebas Neue Bold" panose="020B0606020202050201" pitchFamily="34" charset="-52"/>
              </a:rPr>
              <a:t> </a:t>
            </a:r>
            <a:r>
              <a:rPr lang="ru-RU" sz="3599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3,50</a:t>
            </a:r>
            <a:endParaRPr lang="ru-RU" sz="3599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id="{3EBB4721-D3CE-4F42-B1CE-1B3C8D3551EA}"/>
              </a:ext>
            </a:extLst>
          </p:cNvPr>
          <p:cNvSpPr/>
          <p:nvPr/>
        </p:nvSpPr>
        <p:spPr>
          <a:xfrm>
            <a:off x="594687" y="1691188"/>
            <a:ext cx="1597365" cy="5036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Bebas Neue Bold" panose="020B0606020202050201" pitchFamily="34" charset="-52"/>
              </a:rPr>
              <a:t>Проект 2023</a:t>
            </a:r>
          </a:p>
        </p:txBody>
      </p:sp>
      <p:sp>
        <p:nvSpPr>
          <p:cNvPr id="125" name="Прямоугольник 124">
            <a:extLst>
              <a:ext uri="{FF2B5EF4-FFF2-40B4-BE49-F238E27FC236}">
                <a16:creationId xmlns:a16="http://schemas.microsoft.com/office/drawing/2014/main" id="{0AAEF788-83D9-4454-B408-7A6894B1EBEB}"/>
              </a:ext>
            </a:extLst>
          </p:cNvPr>
          <p:cNvSpPr/>
          <p:nvPr/>
        </p:nvSpPr>
        <p:spPr>
          <a:xfrm>
            <a:off x="3176329" y="1619902"/>
            <a:ext cx="752676" cy="5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199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3D7ED697-D1E1-49A6-89E6-D6CAD84398F0}"/>
              </a:ext>
            </a:extLst>
          </p:cNvPr>
          <p:cNvSpPr/>
          <p:nvPr/>
        </p:nvSpPr>
        <p:spPr>
          <a:xfrm>
            <a:off x="2267318" y="2263163"/>
            <a:ext cx="1597553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599" dirty="0">
                <a:solidFill>
                  <a:schemeClr val="bg1"/>
                </a:solidFill>
                <a:latin typeface="Bebas Neue Bold" panose="020B0606020202050201" pitchFamily="34" charset="-52"/>
              </a:rPr>
              <a:t> </a:t>
            </a:r>
            <a:r>
              <a:rPr lang="ru-RU" sz="3599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0,7</a:t>
            </a:r>
            <a:endParaRPr lang="ru-RU" sz="3599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C2735F42-335C-46A4-BD84-1A7B7DC89D72}"/>
              </a:ext>
            </a:extLst>
          </p:cNvPr>
          <p:cNvSpPr/>
          <p:nvPr/>
        </p:nvSpPr>
        <p:spPr>
          <a:xfrm>
            <a:off x="580835" y="2263163"/>
            <a:ext cx="1597365" cy="503684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Bebas Neue Bold" panose="020B0606020202050201" pitchFamily="34" charset="-52"/>
              </a:rPr>
              <a:t>Проект 2024</a:t>
            </a:r>
          </a:p>
        </p:txBody>
      </p: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26F4F2E3-7CE3-479C-8EDD-6DF60D9ABB3E}"/>
              </a:ext>
            </a:extLst>
          </p:cNvPr>
          <p:cNvSpPr/>
          <p:nvPr/>
        </p:nvSpPr>
        <p:spPr>
          <a:xfrm>
            <a:off x="3143945" y="2206101"/>
            <a:ext cx="752676" cy="5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199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FA1FDB16-327D-45B3-9CAA-E0A2D989D26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558" t="38449" r="70722" b="35186"/>
          <a:stretch/>
        </p:blipFill>
        <p:spPr>
          <a:xfrm>
            <a:off x="2988273" y="3074942"/>
            <a:ext cx="1000088" cy="1007636"/>
          </a:xfrm>
          <a:prstGeom prst="rect">
            <a:avLst/>
          </a:prstGeom>
        </p:spPr>
      </p:pic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6FFA913C-7D74-4511-A73F-B84258F04755}"/>
              </a:ext>
            </a:extLst>
          </p:cNvPr>
          <p:cNvSpPr/>
          <p:nvPr/>
        </p:nvSpPr>
        <p:spPr>
          <a:xfrm>
            <a:off x="2789789" y="4150356"/>
            <a:ext cx="140077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Образование</a:t>
            </a: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365E2E5C-BE62-4A7D-9E2F-15DAD27259C8}"/>
              </a:ext>
            </a:extLst>
          </p:cNvPr>
          <p:cNvSpPr/>
          <p:nvPr/>
        </p:nvSpPr>
        <p:spPr>
          <a:xfrm>
            <a:off x="586583" y="4734156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3 020,0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0" name="Прямоугольник 149">
            <a:extLst>
              <a:ext uri="{FF2B5EF4-FFF2-40B4-BE49-F238E27FC236}">
                <a16:creationId xmlns:a16="http://schemas.microsoft.com/office/drawing/2014/main" id="{30D465D7-8308-4962-BFA5-1946CA588D83}"/>
              </a:ext>
            </a:extLst>
          </p:cNvPr>
          <p:cNvSpPr/>
          <p:nvPr/>
        </p:nvSpPr>
        <p:spPr>
          <a:xfrm>
            <a:off x="1751926" y="4721964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338,6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1" name="Прямоугольник 150">
            <a:extLst>
              <a:ext uri="{FF2B5EF4-FFF2-40B4-BE49-F238E27FC236}">
                <a16:creationId xmlns:a16="http://schemas.microsoft.com/office/drawing/2014/main" id="{18D07A09-698F-4418-9B2C-81F4246875B0}"/>
              </a:ext>
            </a:extLst>
          </p:cNvPr>
          <p:cNvSpPr/>
          <p:nvPr/>
        </p:nvSpPr>
        <p:spPr>
          <a:xfrm>
            <a:off x="2917268" y="4734156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466,7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5" name="Прямоугольник 154">
            <a:extLst>
              <a:ext uri="{FF2B5EF4-FFF2-40B4-BE49-F238E27FC236}">
                <a16:creationId xmlns:a16="http://schemas.microsoft.com/office/drawing/2014/main" id="{BAFF847A-EF0B-408F-AD35-8110994E1ED0}"/>
              </a:ext>
            </a:extLst>
          </p:cNvPr>
          <p:cNvSpPr/>
          <p:nvPr/>
        </p:nvSpPr>
        <p:spPr>
          <a:xfrm>
            <a:off x="586583" y="5329015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1 814,9 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57" name="Прямоугольник 156">
            <a:extLst>
              <a:ext uri="{FF2B5EF4-FFF2-40B4-BE49-F238E27FC236}">
                <a16:creationId xmlns:a16="http://schemas.microsoft.com/office/drawing/2014/main" id="{4B8B3E9E-AD64-425D-9C7B-C731A446CE0E}"/>
              </a:ext>
            </a:extLst>
          </p:cNvPr>
          <p:cNvSpPr/>
          <p:nvPr/>
        </p:nvSpPr>
        <p:spPr>
          <a:xfrm>
            <a:off x="1751926" y="5316824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555,9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01" name="Прямоугольник 200">
            <a:extLst>
              <a:ext uri="{FF2B5EF4-FFF2-40B4-BE49-F238E27FC236}">
                <a16:creationId xmlns:a16="http://schemas.microsoft.com/office/drawing/2014/main" id="{7502FD69-D509-4E57-96D8-F039B7A98275}"/>
              </a:ext>
            </a:extLst>
          </p:cNvPr>
          <p:cNvSpPr/>
          <p:nvPr/>
        </p:nvSpPr>
        <p:spPr>
          <a:xfrm>
            <a:off x="2917268" y="5329015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423,2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20" name="Прямоугольник 219">
            <a:extLst>
              <a:ext uri="{FF2B5EF4-FFF2-40B4-BE49-F238E27FC236}">
                <a16:creationId xmlns:a16="http://schemas.microsoft.com/office/drawing/2014/main" id="{3792CFF4-70D0-4A5D-9644-D6016F40ED7A}"/>
              </a:ext>
            </a:extLst>
          </p:cNvPr>
          <p:cNvSpPr/>
          <p:nvPr/>
        </p:nvSpPr>
        <p:spPr>
          <a:xfrm>
            <a:off x="595015" y="5909924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29" name="Прямоугольник 228">
            <a:extLst>
              <a:ext uri="{FF2B5EF4-FFF2-40B4-BE49-F238E27FC236}">
                <a16:creationId xmlns:a16="http://schemas.microsoft.com/office/drawing/2014/main" id="{3D34448B-21C2-4D0F-A1A9-55A418F0B49F}"/>
              </a:ext>
            </a:extLst>
          </p:cNvPr>
          <p:cNvSpPr/>
          <p:nvPr/>
        </p:nvSpPr>
        <p:spPr>
          <a:xfrm>
            <a:off x="1756060" y="5927567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13,1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39" name="Прямоугольник 238">
            <a:extLst>
              <a:ext uri="{FF2B5EF4-FFF2-40B4-BE49-F238E27FC236}">
                <a16:creationId xmlns:a16="http://schemas.microsoft.com/office/drawing/2014/main" id="{BDC95F69-8AB5-4236-9B8F-46F24BE79A5A}"/>
              </a:ext>
            </a:extLst>
          </p:cNvPr>
          <p:cNvSpPr/>
          <p:nvPr/>
        </p:nvSpPr>
        <p:spPr>
          <a:xfrm>
            <a:off x="2921403" y="5939759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14,4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0" name="Прямоугольник 239">
            <a:extLst>
              <a:ext uri="{FF2B5EF4-FFF2-40B4-BE49-F238E27FC236}">
                <a16:creationId xmlns:a16="http://schemas.microsoft.com/office/drawing/2014/main" id="{409EE0A3-99EE-46A7-8A24-A1196896A11C}"/>
              </a:ext>
            </a:extLst>
          </p:cNvPr>
          <p:cNvSpPr/>
          <p:nvPr/>
        </p:nvSpPr>
        <p:spPr>
          <a:xfrm>
            <a:off x="1819175" y="4149616"/>
            <a:ext cx="103684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Жилье</a:t>
            </a:r>
          </a:p>
        </p:txBody>
      </p:sp>
      <p:sp>
        <p:nvSpPr>
          <p:cNvPr id="241" name="Прямоугольник 240">
            <a:extLst>
              <a:ext uri="{FF2B5EF4-FFF2-40B4-BE49-F238E27FC236}">
                <a16:creationId xmlns:a16="http://schemas.microsoft.com/office/drawing/2014/main" id="{78B860C8-F51B-401D-A5DB-62D0897713CB}"/>
              </a:ext>
            </a:extLst>
          </p:cNvPr>
          <p:cNvSpPr/>
          <p:nvPr/>
        </p:nvSpPr>
        <p:spPr>
          <a:xfrm>
            <a:off x="6353808" y="4197264"/>
            <a:ext cx="103684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Экология</a:t>
            </a:r>
          </a:p>
        </p:txBody>
      </p:sp>
      <p:pic>
        <p:nvPicPr>
          <p:cNvPr id="242" name="Рисунок 241">
            <a:extLst>
              <a:ext uri="{FF2B5EF4-FFF2-40B4-BE49-F238E27FC236}">
                <a16:creationId xmlns:a16="http://schemas.microsoft.com/office/drawing/2014/main" id="{34D1D0BE-7B0A-4133-9543-3F3ECC1C7D5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3968" t="22697" r="71026" b="51420"/>
          <a:stretch/>
        </p:blipFill>
        <p:spPr>
          <a:xfrm>
            <a:off x="8725516" y="3160293"/>
            <a:ext cx="1038591" cy="1007636"/>
          </a:xfrm>
          <a:prstGeom prst="rect">
            <a:avLst/>
          </a:prstGeom>
        </p:spPr>
      </p:pic>
      <p:sp>
        <p:nvSpPr>
          <p:cNvPr id="243" name="Прямоугольник 242">
            <a:extLst>
              <a:ext uri="{FF2B5EF4-FFF2-40B4-BE49-F238E27FC236}">
                <a16:creationId xmlns:a16="http://schemas.microsoft.com/office/drawing/2014/main" id="{430F9F6E-61DD-481E-BADA-0823273E47CA}"/>
              </a:ext>
            </a:extLst>
          </p:cNvPr>
          <p:cNvSpPr/>
          <p:nvPr/>
        </p:nvSpPr>
        <p:spPr>
          <a:xfrm>
            <a:off x="8658244" y="4156087"/>
            <a:ext cx="103684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МСП</a:t>
            </a:r>
          </a:p>
        </p:txBody>
      </p:sp>
      <p:sp>
        <p:nvSpPr>
          <p:cNvPr id="244" name="Прямоугольник 243">
            <a:extLst>
              <a:ext uri="{FF2B5EF4-FFF2-40B4-BE49-F238E27FC236}">
                <a16:creationId xmlns:a16="http://schemas.microsoft.com/office/drawing/2014/main" id="{DA9FFE3E-5909-464D-B85E-0C635E9E4A2F}"/>
              </a:ext>
            </a:extLst>
          </p:cNvPr>
          <p:cNvSpPr/>
          <p:nvPr/>
        </p:nvSpPr>
        <p:spPr>
          <a:xfrm>
            <a:off x="4082610" y="4721964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467,6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5" name="Прямоугольник 244">
            <a:extLst>
              <a:ext uri="{FF2B5EF4-FFF2-40B4-BE49-F238E27FC236}">
                <a16:creationId xmlns:a16="http://schemas.microsoft.com/office/drawing/2014/main" id="{BF17E3A6-30A4-4FEE-B50F-4A75EAFDA6F7}"/>
              </a:ext>
            </a:extLst>
          </p:cNvPr>
          <p:cNvSpPr/>
          <p:nvPr/>
        </p:nvSpPr>
        <p:spPr>
          <a:xfrm>
            <a:off x="5247952" y="4734156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157,2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6973D401-9459-46EB-BC5D-8093F90319FB}"/>
              </a:ext>
            </a:extLst>
          </p:cNvPr>
          <p:cNvSpPr/>
          <p:nvPr/>
        </p:nvSpPr>
        <p:spPr>
          <a:xfrm>
            <a:off x="6413294" y="4742125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21,0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3DD4AADF-8172-43B4-9F8E-2D1FD3E05436}"/>
              </a:ext>
            </a:extLst>
          </p:cNvPr>
          <p:cNvSpPr/>
          <p:nvPr/>
        </p:nvSpPr>
        <p:spPr>
          <a:xfrm>
            <a:off x="4082609" y="5357228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456,8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63D0AA19-3162-4436-8DA1-96CA16B2BC2B}"/>
              </a:ext>
            </a:extLst>
          </p:cNvPr>
          <p:cNvSpPr/>
          <p:nvPr/>
        </p:nvSpPr>
        <p:spPr>
          <a:xfrm>
            <a:off x="5239812" y="5340627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146,7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9" name="Прямоугольник 248">
            <a:extLst>
              <a:ext uri="{FF2B5EF4-FFF2-40B4-BE49-F238E27FC236}">
                <a16:creationId xmlns:a16="http://schemas.microsoft.com/office/drawing/2014/main" id="{A603C518-A063-4626-9C5C-23E4ED2A9EE2}"/>
              </a:ext>
            </a:extLst>
          </p:cNvPr>
          <p:cNvSpPr/>
          <p:nvPr/>
        </p:nvSpPr>
        <p:spPr>
          <a:xfrm>
            <a:off x="6405153" y="5345396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30,7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0" name="Прямоугольник 249">
            <a:extLst>
              <a:ext uri="{FF2B5EF4-FFF2-40B4-BE49-F238E27FC236}">
                <a16:creationId xmlns:a16="http://schemas.microsoft.com/office/drawing/2014/main" id="{A7F16E95-4BDF-4DF1-A7CD-C13B090E30CE}"/>
              </a:ext>
            </a:extLst>
          </p:cNvPr>
          <p:cNvSpPr/>
          <p:nvPr/>
        </p:nvSpPr>
        <p:spPr>
          <a:xfrm>
            <a:off x="4082609" y="5938430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422,2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1" name="Прямоугольник 250">
            <a:extLst>
              <a:ext uri="{FF2B5EF4-FFF2-40B4-BE49-F238E27FC236}">
                <a16:creationId xmlns:a16="http://schemas.microsoft.com/office/drawing/2014/main" id="{A6144F88-46EC-475E-92EC-82DDB46874B0}"/>
              </a:ext>
            </a:extLst>
          </p:cNvPr>
          <p:cNvSpPr/>
          <p:nvPr/>
        </p:nvSpPr>
        <p:spPr>
          <a:xfrm>
            <a:off x="5239812" y="5931304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146,9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2" name="Прямоугольник 251">
            <a:extLst>
              <a:ext uri="{FF2B5EF4-FFF2-40B4-BE49-F238E27FC236}">
                <a16:creationId xmlns:a16="http://schemas.microsoft.com/office/drawing/2014/main" id="{49F6224D-F2FC-4F01-A757-EA73FB541AF9}"/>
              </a:ext>
            </a:extLst>
          </p:cNvPr>
          <p:cNvSpPr/>
          <p:nvPr/>
        </p:nvSpPr>
        <p:spPr>
          <a:xfrm>
            <a:off x="6397015" y="5938430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29,4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63EC5452-217C-49FB-8F97-9A2CE466DFD2}"/>
              </a:ext>
            </a:extLst>
          </p:cNvPr>
          <p:cNvSpPr/>
          <p:nvPr/>
        </p:nvSpPr>
        <p:spPr>
          <a:xfrm>
            <a:off x="5137704" y="4136212"/>
            <a:ext cx="140077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Здраво-охранение</a:t>
            </a: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D62FB359-910A-4805-8519-67A283CA991B}"/>
              </a:ext>
            </a:extLst>
          </p:cNvPr>
          <p:cNvSpPr/>
          <p:nvPr/>
        </p:nvSpPr>
        <p:spPr>
          <a:xfrm>
            <a:off x="3966886" y="4188664"/>
            <a:ext cx="140077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Демография</a:t>
            </a:r>
          </a:p>
        </p:txBody>
      </p:sp>
      <p:pic>
        <p:nvPicPr>
          <p:cNvPr id="255" name="Рисунок 254">
            <a:extLst>
              <a:ext uri="{FF2B5EF4-FFF2-40B4-BE49-F238E27FC236}">
                <a16:creationId xmlns:a16="http://schemas.microsoft.com/office/drawing/2014/main" id="{38B502D6-D011-4745-86EF-98B2B141398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382" t="48817" r="71265" b="24685"/>
          <a:stretch/>
        </p:blipFill>
        <p:spPr>
          <a:xfrm>
            <a:off x="717506" y="3083562"/>
            <a:ext cx="970298" cy="1007636"/>
          </a:xfrm>
          <a:prstGeom prst="rect">
            <a:avLst/>
          </a:prstGeom>
        </p:spPr>
      </p:pic>
      <p:sp>
        <p:nvSpPr>
          <p:cNvPr id="256" name="Прямоугольник 255">
            <a:extLst>
              <a:ext uri="{FF2B5EF4-FFF2-40B4-BE49-F238E27FC236}">
                <a16:creationId xmlns:a16="http://schemas.microsoft.com/office/drawing/2014/main" id="{8B431FC4-61F5-40D0-970F-26B3B933FA34}"/>
              </a:ext>
            </a:extLst>
          </p:cNvPr>
          <p:cNvSpPr/>
          <p:nvPr/>
        </p:nvSpPr>
        <p:spPr>
          <a:xfrm>
            <a:off x="480613" y="4149614"/>
            <a:ext cx="1400773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Дороги</a:t>
            </a:r>
          </a:p>
        </p:txBody>
      </p:sp>
      <p:sp>
        <p:nvSpPr>
          <p:cNvPr id="257" name="Прямоугольник 256">
            <a:extLst>
              <a:ext uri="{FF2B5EF4-FFF2-40B4-BE49-F238E27FC236}">
                <a16:creationId xmlns:a16="http://schemas.microsoft.com/office/drawing/2014/main" id="{18304EFB-4F16-4D73-AC32-BB59D99B2435}"/>
              </a:ext>
            </a:extLst>
          </p:cNvPr>
          <p:cNvSpPr/>
          <p:nvPr/>
        </p:nvSpPr>
        <p:spPr>
          <a:xfrm>
            <a:off x="7578636" y="4730199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45,0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8" name="Прямоугольник 257">
            <a:extLst>
              <a:ext uri="{FF2B5EF4-FFF2-40B4-BE49-F238E27FC236}">
                <a16:creationId xmlns:a16="http://schemas.microsoft.com/office/drawing/2014/main" id="{F410A55A-83A8-4553-8D31-FB0ED5C098E9}"/>
              </a:ext>
            </a:extLst>
          </p:cNvPr>
          <p:cNvSpPr/>
          <p:nvPr/>
        </p:nvSpPr>
        <p:spPr>
          <a:xfrm>
            <a:off x="8745135" y="4730199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50,0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9" name="Прямоугольник 258">
            <a:extLst>
              <a:ext uri="{FF2B5EF4-FFF2-40B4-BE49-F238E27FC236}">
                <a16:creationId xmlns:a16="http://schemas.microsoft.com/office/drawing/2014/main" id="{D6A252A3-2708-4A51-9FEC-EC250286CC3B}"/>
              </a:ext>
            </a:extLst>
          </p:cNvPr>
          <p:cNvSpPr/>
          <p:nvPr/>
        </p:nvSpPr>
        <p:spPr>
          <a:xfrm>
            <a:off x="9909692" y="4731333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0" name="Прямоугольник 259">
            <a:extLst>
              <a:ext uri="{FF2B5EF4-FFF2-40B4-BE49-F238E27FC236}">
                <a16:creationId xmlns:a16="http://schemas.microsoft.com/office/drawing/2014/main" id="{6AFF2464-9D2A-4BD7-A6EB-2ADEF543761F}"/>
              </a:ext>
            </a:extLst>
          </p:cNvPr>
          <p:cNvSpPr/>
          <p:nvPr/>
        </p:nvSpPr>
        <p:spPr>
          <a:xfrm>
            <a:off x="7578636" y="5361995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11,9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1" name="Прямоугольник 260">
            <a:extLst>
              <a:ext uri="{FF2B5EF4-FFF2-40B4-BE49-F238E27FC236}">
                <a16:creationId xmlns:a16="http://schemas.microsoft.com/office/drawing/2014/main" id="{EFE94C52-9C70-4292-887B-1C163C441DD4}"/>
              </a:ext>
            </a:extLst>
          </p:cNvPr>
          <p:cNvSpPr/>
          <p:nvPr/>
        </p:nvSpPr>
        <p:spPr>
          <a:xfrm>
            <a:off x="8735839" y="5374552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59,8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2" name="Прямоугольник 261">
            <a:extLst>
              <a:ext uri="{FF2B5EF4-FFF2-40B4-BE49-F238E27FC236}">
                <a16:creationId xmlns:a16="http://schemas.microsoft.com/office/drawing/2014/main" id="{CAEE40E9-9773-4AF5-A61C-D5238643FB13}"/>
              </a:ext>
            </a:extLst>
          </p:cNvPr>
          <p:cNvSpPr/>
          <p:nvPr/>
        </p:nvSpPr>
        <p:spPr>
          <a:xfrm>
            <a:off x="9909692" y="5369965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0,4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3" name="Прямоугольник 262">
            <a:extLst>
              <a:ext uri="{FF2B5EF4-FFF2-40B4-BE49-F238E27FC236}">
                <a16:creationId xmlns:a16="http://schemas.microsoft.com/office/drawing/2014/main" id="{7E35582A-A3FB-4952-9A67-8274FD328CDA}"/>
              </a:ext>
            </a:extLst>
          </p:cNvPr>
          <p:cNvSpPr/>
          <p:nvPr/>
        </p:nvSpPr>
        <p:spPr>
          <a:xfrm>
            <a:off x="7578635" y="5927567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4" name="Прямоугольник 263">
            <a:extLst>
              <a:ext uri="{FF2B5EF4-FFF2-40B4-BE49-F238E27FC236}">
                <a16:creationId xmlns:a16="http://schemas.microsoft.com/office/drawing/2014/main" id="{B2BB273C-4A68-421C-8AE7-C4AD83ED4D11}"/>
              </a:ext>
            </a:extLst>
          </p:cNvPr>
          <p:cNvSpPr/>
          <p:nvPr/>
        </p:nvSpPr>
        <p:spPr>
          <a:xfrm>
            <a:off x="8735838" y="5942616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43,2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5" name="Прямоугольник 264">
            <a:extLst>
              <a:ext uri="{FF2B5EF4-FFF2-40B4-BE49-F238E27FC236}">
                <a16:creationId xmlns:a16="http://schemas.microsoft.com/office/drawing/2014/main" id="{5CE291BF-2CD7-415C-A1AD-B0C3E85C4B3D}"/>
              </a:ext>
            </a:extLst>
          </p:cNvPr>
          <p:cNvSpPr/>
          <p:nvPr/>
        </p:nvSpPr>
        <p:spPr>
          <a:xfrm>
            <a:off x="9917458" y="5949703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7" name="Прямоугольник 266">
            <a:extLst>
              <a:ext uri="{FF2B5EF4-FFF2-40B4-BE49-F238E27FC236}">
                <a16:creationId xmlns:a16="http://schemas.microsoft.com/office/drawing/2014/main" id="{6D530D9F-1344-410B-8C54-E37766831AC3}"/>
              </a:ext>
            </a:extLst>
          </p:cNvPr>
          <p:cNvSpPr/>
          <p:nvPr/>
        </p:nvSpPr>
        <p:spPr>
          <a:xfrm>
            <a:off x="3742813" y="1189547"/>
            <a:ext cx="1355140" cy="503684"/>
          </a:xfrm>
          <a:prstGeom prst="rect">
            <a:avLst/>
          </a:prstGeom>
          <a:noFill/>
          <a:ln>
            <a:noFill/>
            <a:prstDash val="sysDot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355630"/>
                      <a:gd name="connsiteY0" fmla="*/ 0 h 503867"/>
                      <a:gd name="connsiteX1" fmla="*/ 704928 w 1355630"/>
                      <a:gd name="connsiteY1" fmla="*/ 0 h 503867"/>
                      <a:gd name="connsiteX2" fmla="*/ 1355630 w 1355630"/>
                      <a:gd name="connsiteY2" fmla="*/ 0 h 503867"/>
                      <a:gd name="connsiteX3" fmla="*/ 1355630 w 1355630"/>
                      <a:gd name="connsiteY3" fmla="*/ 503867 h 503867"/>
                      <a:gd name="connsiteX4" fmla="*/ 691371 w 1355630"/>
                      <a:gd name="connsiteY4" fmla="*/ 503867 h 503867"/>
                      <a:gd name="connsiteX5" fmla="*/ 0 w 1355630"/>
                      <a:gd name="connsiteY5" fmla="*/ 503867 h 503867"/>
                      <a:gd name="connsiteX6" fmla="*/ 0 w 1355630"/>
                      <a:gd name="connsiteY6" fmla="*/ 0 h 503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5630" h="503867" fill="none" extrusionOk="0">
                        <a:moveTo>
                          <a:pt x="0" y="0"/>
                        </a:moveTo>
                        <a:cubicBezTo>
                          <a:pt x="284663" y="-2445"/>
                          <a:pt x="530629" y="-20422"/>
                          <a:pt x="704928" y="0"/>
                        </a:cubicBezTo>
                        <a:cubicBezTo>
                          <a:pt x="879227" y="20422"/>
                          <a:pt x="1076850" y="14474"/>
                          <a:pt x="1355630" y="0"/>
                        </a:cubicBezTo>
                        <a:cubicBezTo>
                          <a:pt x="1336140" y="240079"/>
                          <a:pt x="1344646" y="253146"/>
                          <a:pt x="1355630" y="503867"/>
                        </a:cubicBezTo>
                        <a:cubicBezTo>
                          <a:pt x="1174304" y="489812"/>
                          <a:pt x="923564" y="528756"/>
                          <a:pt x="691371" y="503867"/>
                        </a:cubicBezTo>
                        <a:cubicBezTo>
                          <a:pt x="459178" y="478978"/>
                          <a:pt x="203065" y="530222"/>
                          <a:pt x="0" y="503867"/>
                        </a:cubicBezTo>
                        <a:cubicBezTo>
                          <a:pt x="-15652" y="271138"/>
                          <a:pt x="-19292" y="249472"/>
                          <a:pt x="0" y="0"/>
                        </a:cubicBezTo>
                        <a:close/>
                      </a:path>
                      <a:path w="1355630" h="503867" stroke="0" extrusionOk="0">
                        <a:moveTo>
                          <a:pt x="0" y="0"/>
                        </a:moveTo>
                        <a:cubicBezTo>
                          <a:pt x="197556" y="-3838"/>
                          <a:pt x="335819" y="-26739"/>
                          <a:pt x="664259" y="0"/>
                        </a:cubicBezTo>
                        <a:cubicBezTo>
                          <a:pt x="992699" y="26739"/>
                          <a:pt x="1086874" y="-9244"/>
                          <a:pt x="1355630" y="0"/>
                        </a:cubicBezTo>
                        <a:cubicBezTo>
                          <a:pt x="1375475" y="158875"/>
                          <a:pt x="1366065" y="326958"/>
                          <a:pt x="1355630" y="503867"/>
                        </a:cubicBezTo>
                        <a:cubicBezTo>
                          <a:pt x="1072990" y="491880"/>
                          <a:pt x="1001631" y="486398"/>
                          <a:pt x="677815" y="503867"/>
                        </a:cubicBezTo>
                        <a:cubicBezTo>
                          <a:pt x="353999" y="521336"/>
                          <a:pt x="145535" y="513623"/>
                          <a:pt x="0" y="503867"/>
                        </a:cubicBezTo>
                        <a:cubicBezTo>
                          <a:pt x="-22028" y="366962"/>
                          <a:pt x="17266" y="1469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-52"/>
              </a:rPr>
              <a:t>1</a:t>
            </a:r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-52"/>
              </a:rPr>
              <a:t>2</a:t>
            </a:r>
            <a:r>
              <a:rPr lang="ru-RU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-52"/>
              </a:rPr>
              <a:t>%</a:t>
            </a:r>
            <a:endParaRPr lang="ru-RU" sz="2400" b="1" dirty="0">
              <a:solidFill>
                <a:schemeClr val="tx1">
                  <a:lumMod val="50000"/>
                  <a:lumOff val="50000"/>
                </a:schemeClr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268" name="Диаграмма 267">
            <a:extLst>
              <a:ext uri="{FF2B5EF4-FFF2-40B4-BE49-F238E27FC236}">
                <a16:creationId xmlns:a16="http://schemas.microsoft.com/office/drawing/2014/main" id="{5C03B63F-287B-4D1D-8AB0-03640C4C46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7592258"/>
              </p:ext>
            </p:extLst>
          </p:nvPr>
        </p:nvGraphicFramePr>
        <p:xfrm>
          <a:off x="4320034" y="1386833"/>
          <a:ext cx="1557629" cy="100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CF702F97-C728-418D-8922-77CFBEDB42B8}"/>
              </a:ext>
            </a:extLst>
          </p:cNvPr>
          <p:cNvSpPr/>
          <p:nvPr/>
        </p:nvSpPr>
        <p:spPr>
          <a:xfrm>
            <a:off x="4435846" y="1638675"/>
            <a:ext cx="1355140" cy="503684"/>
          </a:xfrm>
          <a:prstGeom prst="rect">
            <a:avLst/>
          </a:prstGeom>
          <a:noFill/>
          <a:ln>
            <a:noFill/>
            <a:prstDash val="sysDot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355630"/>
                      <a:gd name="connsiteY0" fmla="*/ 0 h 503867"/>
                      <a:gd name="connsiteX1" fmla="*/ 704928 w 1355630"/>
                      <a:gd name="connsiteY1" fmla="*/ 0 h 503867"/>
                      <a:gd name="connsiteX2" fmla="*/ 1355630 w 1355630"/>
                      <a:gd name="connsiteY2" fmla="*/ 0 h 503867"/>
                      <a:gd name="connsiteX3" fmla="*/ 1355630 w 1355630"/>
                      <a:gd name="connsiteY3" fmla="*/ 503867 h 503867"/>
                      <a:gd name="connsiteX4" fmla="*/ 691371 w 1355630"/>
                      <a:gd name="connsiteY4" fmla="*/ 503867 h 503867"/>
                      <a:gd name="connsiteX5" fmla="*/ 0 w 1355630"/>
                      <a:gd name="connsiteY5" fmla="*/ 503867 h 503867"/>
                      <a:gd name="connsiteX6" fmla="*/ 0 w 1355630"/>
                      <a:gd name="connsiteY6" fmla="*/ 0 h 503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5630" h="503867" fill="none" extrusionOk="0">
                        <a:moveTo>
                          <a:pt x="0" y="0"/>
                        </a:moveTo>
                        <a:cubicBezTo>
                          <a:pt x="284663" y="-2445"/>
                          <a:pt x="530629" y="-20422"/>
                          <a:pt x="704928" y="0"/>
                        </a:cubicBezTo>
                        <a:cubicBezTo>
                          <a:pt x="879227" y="20422"/>
                          <a:pt x="1076850" y="14474"/>
                          <a:pt x="1355630" y="0"/>
                        </a:cubicBezTo>
                        <a:cubicBezTo>
                          <a:pt x="1336140" y="240079"/>
                          <a:pt x="1344646" y="253146"/>
                          <a:pt x="1355630" y="503867"/>
                        </a:cubicBezTo>
                        <a:cubicBezTo>
                          <a:pt x="1174304" y="489812"/>
                          <a:pt x="923564" y="528756"/>
                          <a:pt x="691371" y="503867"/>
                        </a:cubicBezTo>
                        <a:cubicBezTo>
                          <a:pt x="459178" y="478978"/>
                          <a:pt x="203065" y="530222"/>
                          <a:pt x="0" y="503867"/>
                        </a:cubicBezTo>
                        <a:cubicBezTo>
                          <a:pt x="-15652" y="271138"/>
                          <a:pt x="-19292" y="249472"/>
                          <a:pt x="0" y="0"/>
                        </a:cubicBezTo>
                        <a:close/>
                      </a:path>
                      <a:path w="1355630" h="503867" stroke="0" extrusionOk="0">
                        <a:moveTo>
                          <a:pt x="0" y="0"/>
                        </a:moveTo>
                        <a:cubicBezTo>
                          <a:pt x="197556" y="-3838"/>
                          <a:pt x="335819" y="-26739"/>
                          <a:pt x="664259" y="0"/>
                        </a:cubicBezTo>
                        <a:cubicBezTo>
                          <a:pt x="992699" y="26739"/>
                          <a:pt x="1086874" y="-9244"/>
                          <a:pt x="1355630" y="0"/>
                        </a:cubicBezTo>
                        <a:cubicBezTo>
                          <a:pt x="1375475" y="158875"/>
                          <a:pt x="1366065" y="326958"/>
                          <a:pt x="1355630" y="503867"/>
                        </a:cubicBezTo>
                        <a:cubicBezTo>
                          <a:pt x="1072990" y="491880"/>
                          <a:pt x="1001631" y="486398"/>
                          <a:pt x="677815" y="503867"/>
                        </a:cubicBezTo>
                        <a:cubicBezTo>
                          <a:pt x="353999" y="521336"/>
                          <a:pt x="145535" y="513623"/>
                          <a:pt x="0" y="503867"/>
                        </a:cubicBezTo>
                        <a:cubicBezTo>
                          <a:pt x="-22028" y="366962"/>
                          <a:pt x="17266" y="1469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-52"/>
              </a:rPr>
              <a:t>20%</a:t>
            </a:r>
            <a:endParaRPr lang="ru-RU" sz="2400" b="1" dirty="0">
              <a:solidFill>
                <a:schemeClr val="tx1">
                  <a:lumMod val="50000"/>
                  <a:lumOff val="50000"/>
                </a:schemeClr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272" name="Диаграмма 271">
            <a:extLst>
              <a:ext uri="{FF2B5EF4-FFF2-40B4-BE49-F238E27FC236}">
                <a16:creationId xmlns:a16="http://schemas.microsoft.com/office/drawing/2014/main" id="{20F42B7A-B3B1-41CE-A276-97F3DC9A1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365149"/>
              </p:ext>
            </p:extLst>
          </p:nvPr>
        </p:nvGraphicFramePr>
        <p:xfrm>
          <a:off x="4939737" y="1923090"/>
          <a:ext cx="1557629" cy="100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6575F8C4-CEF3-401F-B43A-2DC5DFF7C4C6}"/>
              </a:ext>
            </a:extLst>
          </p:cNvPr>
          <p:cNvSpPr/>
          <p:nvPr/>
        </p:nvSpPr>
        <p:spPr>
          <a:xfrm>
            <a:off x="5050500" y="2189057"/>
            <a:ext cx="1355140" cy="503684"/>
          </a:xfrm>
          <a:prstGeom prst="rect">
            <a:avLst/>
          </a:prstGeom>
          <a:noFill/>
          <a:ln>
            <a:noFill/>
            <a:prstDash val="sysDot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355630"/>
                      <a:gd name="connsiteY0" fmla="*/ 0 h 503867"/>
                      <a:gd name="connsiteX1" fmla="*/ 704928 w 1355630"/>
                      <a:gd name="connsiteY1" fmla="*/ 0 h 503867"/>
                      <a:gd name="connsiteX2" fmla="*/ 1355630 w 1355630"/>
                      <a:gd name="connsiteY2" fmla="*/ 0 h 503867"/>
                      <a:gd name="connsiteX3" fmla="*/ 1355630 w 1355630"/>
                      <a:gd name="connsiteY3" fmla="*/ 503867 h 503867"/>
                      <a:gd name="connsiteX4" fmla="*/ 691371 w 1355630"/>
                      <a:gd name="connsiteY4" fmla="*/ 503867 h 503867"/>
                      <a:gd name="connsiteX5" fmla="*/ 0 w 1355630"/>
                      <a:gd name="connsiteY5" fmla="*/ 503867 h 503867"/>
                      <a:gd name="connsiteX6" fmla="*/ 0 w 1355630"/>
                      <a:gd name="connsiteY6" fmla="*/ 0 h 503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5630" h="503867" fill="none" extrusionOk="0">
                        <a:moveTo>
                          <a:pt x="0" y="0"/>
                        </a:moveTo>
                        <a:cubicBezTo>
                          <a:pt x="284663" y="-2445"/>
                          <a:pt x="530629" y="-20422"/>
                          <a:pt x="704928" y="0"/>
                        </a:cubicBezTo>
                        <a:cubicBezTo>
                          <a:pt x="879227" y="20422"/>
                          <a:pt x="1076850" y="14474"/>
                          <a:pt x="1355630" y="0"/>
                        </a:cubicBezTo>
                        <a:cubicBezTo>
                          <a:pt x="1336140" y="240079"/>
                          <a:pt x="1344646" y="253146"/>
                          <a:pt x="1355630" y="503867"/>
                        </a:cubicBezTo>
                        <a:cubicBezTo>
                          <a:pt x="1174304" y="489812"/>
                          <a:pt x="923564" y="528756"/>
                          <a:pt x="691371" y="503867"/>
                        </a:cubicBezTo>
                        <a:cubicBezTo>
                          <a:pt x="459178" y="478978"/>
                          <a:pt x="203065" y="530222"/>
                          <a:pt x="0" y="503867"/>
                        </a:cubicBezTo>
                        <a:cubicBezTo>
                          <a:pt x="-15652" y="271138"/>
                          <a:pt x="-19292" y="249472"/>
                          <a:pt x="0" y="0"/>
                        </a:cubicBezTo>
                        <a:close/>
                      </a:path>
                      <a:path w="1355630" h="503867" stroke="0" extrusionOk="0">
                        <a:moveTo>
                          <a:pt x="0" y="0"/>
                        </a:moveTo>
                        <a:cubicBezTo>
                          <a:pt x="197556" y="-3838"/>
                          <a:pt x="335819" y="-26739"/>
                          <a:pt x="664259" y="0"/>
                        </a:cubicBezTo>
                        <a:cubicBezTo>
                          <a:pt x="992699" y="26739"/>
                          <a:pt x="1086874" y="-9244"/>
                          <a:pt x="1355630" y="0"/>
                        </a:cubicBezTo>
                        <a:cubicBezTo>
                          <a:pt x="1375475" y="158875"/>
                          <a:pt x="1366065" y="326958"/>
                          <a:pt x="1355630" y="503867"/>
                        </a:cubicBezTo>
                        <a:cubicBezTo>
                          <a:pt x="1072990" y="491880"/>
                          <a:pt x="1001631" y="486398"/>
                          <a:pt x="677815" y="503867"/>
                        </a:cubicBezTo>
                        <a:cubicBezTo>
                          <a:pt x="353999" y="521336"/>
                          <a:pt x="145535" y="513623"/>
                          <a:pt x="0" y="503867"/>
                        </a:cubicBezTo>
                        <a:cubicBezTo>
                          <a:pt x="-22028" y="366962"/>
                          <a:pt x="17266" y="1469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-52"/>
              </a:rPr>
              <a:t>19%</a:t>
            </a:r>
            <a:endParaRPr lang="ru-RU" sz="2400" b="1" dirty="0">
              <a:solidFill>
                <a:schemeClr val="tx1">
                  <a:lumMod val="50000"/>
                  <a:lumOff val="50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199985-C6DA-40F0-9B34-486C636B14C8}"/>
              </a:ext>
            </a:extLst>
          </p:cNvPr>
          <p:cNvSpPr/>
          <p:nvPr/>
        </p:nvSpPr>
        <p:spPr>
          <a:xfrm>
            <a:off x="4773882" y="1091086"/>
            <a:ext cx="5430934" cy="3999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-52"/>
              </a:rPr>
              <a:t>% софинансирования ИЗ ОКРУЖНОГО БЮДЖЕТА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6A252A3-2708-4A51-9FEC-EC250286CC3B}"/>
              </a:ext>
            </a:extLst>
          </p:cNvPr>
          <p:cNvSpPr/>
          <p:nvPr/>
        </p:nvSpPr>
        <p:spPr>
          <a:xfrm>
            <a:off x="11049204" y="4714834"/>
            <a:ext cx="1079609" cy="513278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CAEE40E9-9773-4AF5-A61C-D5238643FB13}"/>
              </a:ext>
            </a:extLst>
          </p:cNvPr>
          <p:cNvSpPr/>
          <p:nvPr/>
        </p:nvSpPr>
        <p:spPr>
          <a:xfrm>
            <a:off x="11066895" y="5369965"/>
            <a:ext cx="1079609" cy="51327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0,0</a:t>
            </a:r>
            <a:endParaRPr lang="ru-RU" sz="2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5CE291BF-2CD7-415C-A1AD-B0C3E85C4B3D}"/>
              </a:ext>
            </a:extLst>
          </p:cNvPr>
          <p:cNvSpPr/>
          <p:nvPr/>
        </p:nvSpPr>
        <p:spPr>
          <a:xfrm>
            <a:off x="11074661" y="5949703"/>
            <a:ext cx="1079609" cy="513278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29,9</a:t>
            </a:r>
            <a:endParaRPr lang="ru-RU" sz="1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6EC5068-0405-4CAD-91A1-2F60980AE6DA}"/>
              </a:ext>
            </a:extLst>
          </p:cNvPr>
          <p:cNvSpPr/>
          <p:nvPr/>
        </p:nvSpPr>
        <p:spPr>
          <a:xfrm>
            <a:off x="9879704" y="4149614"/>
            <a:ext cx="1194598" cy="503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Цифровая экономика</a:t>
            </a:r>
            <a:endParaRPr lang="ru-RU" sz="17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7165066D-6BC1-428F-B340-7B45E7C128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4288" t="41873" r="71265" b="32148"/>
          <a:stretch/>
        </p:blipFill>
        <p:spPr>
          <a:xfrm>
            <a:off x="10020277" y="3069634"/>
            <a:ext cx="996112" cy="100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1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Бюджетные инвестиции, млн руб.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803759-27BF-429C-9DD1-D8B2E4AB5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11" y="452318"/>
            <a:ext cx="1989354" cy="561993"/>
          </a:xfrm>
          <a:prstGeom prst="rect">
            <a:avLst/>
          </a:prstGeom>
          <a:noFill/>
        </p:spPr>
      </p:pic>
      <p:graphicFrame>
        <p:nvGraphicFramePr>
          <p:cNvPr id="45" name="Диаграмма 44">
            <a:extLst>
              <a:ext uri="{FF2B5EF4-FFF2-40B4-BE49-F238E27FC236}">
                <a16:creationId xmlns:a16="http://schemas.microsoft.com/office/drawing/2014/main" id="{F56D5330-541E-4F6F-AD00-770B07799D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10257"/>
              </p:ext>
            </p:extLst>
          </p:nvPr>
        </p:nvGraphicFramePr>
        <p:xfrm>
          <a:off x="334566" y="720813"/>
          <a:ext cx="11521279" cy="3435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0" name="Таблица 49">
            <a:extLst>
              <a:ext uri="{FF2B5EF4-FFF2-40B4-BE49-F238E27FC236}">
                <a16:creationId xmlns:a16="http://schemas.microsoft.com/office/drawing/2014/main" id="{0FC7F039-1366-462D-9D3D-34EEE1BBF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019919"/>
              </p:ext>
            </p:extLst>
          </p:nvPr>
        </p:nvGraphicFramePr>
        <p:xfrm>
          <a:off x="334566" y="3970311"/>
          <a:ext cx="11521279" cy="1043659"/>
        </p:xfrm>
        <a:graphic>
          <a:graphicData uri="http://schemas.openxmlformats.org/drawingml/2006/table">
            <a:tbl>
              <a:tblPr/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6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027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Бюджетные ассигнования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 на осуществление  бюджетных инвестиций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2022 </a:t>
                      </a:r>
                      <a:r>
                        <a:rPr lang="ru-RU" sz="3400" b="1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год</a:t>
                      </a:r>
                    </a:p>
                    <a:p>
                      <a:pPr algn="ctr" fontAlgn="ctr"/>
                      <a:r>
                        <a:rPr lang="ru-RU" sz="3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4,8 </a:t>
                      </a:r>
                      <a:r>
                        <a:rPr lang="ru-RU" sz="3400" b="1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млрд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15 </a:t>
                      </a: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инвестпроектов</a:t>
                      </a:r>
                      <a:endParaRPr lang="ru-RU" sz="36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40BD468-8E46-4777-908B-0D16EC4AEDDD}"/>
              </a:ext>
            </a:extLst>
          </p:cNvPr>
          <p:cNvSpPr/>
          <p:nvPr/>
        </p:nvSpPr>
        <p:spPr>
          <a:xfrm>
            <a:off x="1918742" y="5773060"/>
            <a:ext cx="1800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Приобретение (строительство)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жилых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помещений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051BF139-BD22-4AE5-81CF-7C8211489934}"/>
              </a:ext>
            </a:extLst>
          </p:cNvPr>
          <p:cNvSpPr/>
          <p:nvPr/>
        </p:nvSpPr>
        <p:spPr>
          <a:xfrm>
            <a:off x="2659527" y="5188708"/>
            <a:ext cx="1031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1 129,9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AECEF829-1FCB-4078-89DC-8D30572D6610}"/>
              </a:ext>
            </a:extLst>
          </p:cNvPr>
          <p:cNvSpPr/>
          <p:nvPr/>
        </p:nvSpPr>
        <p:spPr>
          <a:xfrm>
            <a:off x="2661202" y="5434349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0B73049F-A8A1-4903-8736-8C2D17349CF9}"/>
              </a:ext>
            </a:extLst>
          </p:cNvPr>
          <p:cNvSpPr/>
          <p:nvPr/>
        </p:nvSpPr>
        <p:spPr>
          <a:xfrm>
            <a:off x="262558" y="5788055"/>
            <a:ext cx="1703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Строительство автодороги Нарьян-Мар - Усинск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31872E1E-B7EE-4D36-BD00-A7CC97FACA02}"/>
              </a:ext>
            </a:extLst>
          </p:cNvPr>
          <p:cNvSpPr/>
          <p:nvPr/>
        </p:nvSpPr>
        <p:spPr>
          <a:xfrm>
            <a:off x="883539" y="5203703"/>
            <a:ext cx="1031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780,0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936C9CD-002F-412F-B8F4-FB4BE8D76D4D}"/>
              </a:ext>
            </a:extLst>
          </p:cNvPr>
          <p:cNvSpPr/>
          <p:nvPr/>
        </p:nvSpPr>
        <p:spPr>
          <a:xfrm>
            <a:off x="885220" y="544934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E38C85E-730C-44C9-BDA1-C97ADFF087E6}"/>
              </a:ext>
            </a:extLst>
          </p:cNvPr>
          <p:cNvSpPr/>
          <p:nvPr/>
        </p:nvSpPr>
        <p:spPr>
          <a:xfrm>
            <a:off x="5982209" y="5788055"/>
            <a:ext cx="1703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Школа-сад</a:t>
            </a:r>
          </a:p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п. 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Нельмин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-Нос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5DF5D50E-DCAC-4B16-9755-0346B639E913}"/>
              </a:ext>
            </a:extLst>
          </p:cNvPr>
          <p:cNvSpPr/>
          <p:nvPr/>
        </p:nvSpPr>
        <p:spPr>
          <a:xfrm>
            <a:off x="6425599" y="5434349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B8C943C2-3905-48AA-8F80-5C7CC67C2FB0}"/>
              </a:ext>
            </a:extLst>
          </p:cNvPr>
          <p:cNvSpPr/>
          <p:nvPr/>
        </p:nvSpPr>
        <p:spPr>
          <a:xfrm>
            <a:off x="7958532" y="5649218"/>
            <a:ext cx="1847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Реконструкция автодорог</a:t>
            </a:r>
          </a:p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Н-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Мар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и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п. Искателей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57434F6D-E3C5-496A-9CCB-02D0108C2675}"/>
              </a:ext>
            </a:extLst>
          </p:cNvPr>
          <p:cNvSpPr/>
          <p:nvPr/>
        </p:nvSpPr>
        <p:spPr>
          <a:xfrm>
            <a:off x="8522850" y="5120276"/>
            <a:ext cx="81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131,1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A8840AC-55C0-4E41-9575-6BF8066CE93D}"/>
              </a:ext>
            </a:extLst>
          </p:cNvPr>
          <p:cNvSpPr/>
          <p:nvPr/>
        </p:nvSpPr>
        <p:spPr>
          <a:xfrm>
            <a:off x="8372253" y="5416926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2DC38DC1-F3A7-4C3D-A5A0-0D4C2E8511A7}"/>
              </a:ext>
            </a:extLst>
          </p:cNvPr>
          <p:cNvSpPr/>
          <p:nvPr/>
        </p:nvSpPr>
        <p:spPr>
          <a:xfrm>
            <a:off x="9967064" y="5632847"/>
            <a:ext cx="1703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Ясли-сад №2</a:t>
            </a:r>
          </a:p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в 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г.Нарьян-Мар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637115D-2095-4D74-9E7B-EE5E10E60535}"/>
              </a:ext>
            </a:extLst>
          </p:cNvPr>
          <p:cNvSpPr/>
          <p:nvPr/>
        </p:nvSpPr>
        <p:spPr>
          <a:xfrm>
            <a:off x="10279974" y="5375502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C88D914E-8C72-430E-A9B5-890D37A538D1}"/>
              </a:ext>
            </a:extLst>
          </p:cNvPr>
          <p:cNvSpPr/>
          <p:nvPr/>
        </p:nvSpPr>
        <p:spPr>
          <a:xfrm>
            <a:off x="10353249" y="5116139"/>
            <a:ext cx="1036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98,5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E7FBDA6B-A8C2-41B9-97B5-DF41F2227D83}"/>
              </a:ext>
            </a:extLst>
          </p:cNvPr>
          <p:cNvSpPr/>
          <p:nvPr/>
        </p:nvSpPr>
        <p:spPr>
          <a:xfrm>
            <a:off x="3980700" y="5769142"/>
            <a:ext cx="1703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ФОК п. Искателей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F2AD9B21-F0B6-4328-9A4E-E9FA499EDCF9}"/>
              </a:ext>
            </a:extLst>
          </p:cNvPr>
          <p:cNvSpPr/>
          <p:nvPr/>
        </p:nvSpPr>
        <p:spPr>
          <a:xfrm>
            <a:off x="4700683" y="5449344"/>
            <a:ext cx="1104018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D153252A-8F3D-4194-A3CF-D4FDB2AC5598}"/>
              </a:ext>
            </a:extLst>
          </p:cNvPr>
          <p:cNvSpPr/>
          <p:nvPr/>
        </p:nvSpPr>
        <p:spPr>
          <a:xfrm>
            <a:off x="4711391" y="5177539"/>
            <a:ext cx="1036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352,3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pic>
        <p:nvPicPr>
          <p:cNvPr id="35" name="Picture 1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067" y="5134732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319" y="5094820"/>
            <a:ext cx="537325" cy="57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6" descr="https://d30y9cdsu7xlg0.cloudfront.net/png/118907-200.png">
            <a:extLst>
              <a:ext uri="{FF2B5EF4-FFF2-40B4-BE49-F238E27FC236}">
                <a16:creationId xmlns:a16="http://schemas.microsoft.com/office/drawing/2014/main" id="{2F4EB7A9-C319-4433-9888-F1264DBE1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10" y="5077780"/>
            <a:ext cx="631469" cy="63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9787B471-DCCD-488D-9B86-A3EF2B29B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63" y="5129840"/>
            <a:ext cx="542344" cy="54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0" descr="http://www.pvhc.net/img145/kdfomzdklxtxnarzkwsw.png">
            <a:extLst>
              <a:ext uri="{FF2B5EF4-FFF2-40B4-BE49-F238E27FC236}">
                <a16:creationId xmlns:a16="http://schemas.microsoft.com/office/drawing/2014/main" id="{7C0E26B7-A529-4EF8-86DC-6FFD647B5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25" y="5169871"/>
            <a:ext cx="528955" cy="52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3287B909-2B92-456E-A561-4B420C382484}"/>
              </a:ext>
            </a:extLst>
          </p:cNvPr>
          <p:cNvSpPr/>
          <p:nvPr/>
        </p:nvSpPr>
        <p:spPr>
          <a:xfrm>
            <a:off x="6545492" y="5153973"/>
            <a:ext cx="81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185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,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pic>
        <p:nvPicPr>
          <p:cNvPr id="42" name="Picture 2" descr="D:\01_Адм_работа\aiga_nursery_.png">
            <a:extLst>
              <a:ext uri="{FF2B5EF4-FFF2-40B4-BE49-F238E27FC236}">
                <a16:creationId xmlns:a16="http://schemas.microsoft.com/office/drawing/2014/main" id="{868E643D-74CB-4B13-8A67-6FFDF1F6C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621" y="5158012"/>
            <a:ext cx="341952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1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3578E"/>
      </a:accent1>
      <a:accent2>
        <a:srgbClr val="2D96D3"/>
      </a:accent2>
      <a:accent3>
        <a:srgbClr val="6689BB"/>
      </a:accent3>
      <a:accent4>
        <a:srgbClr val="149CBB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0DBB481C93DAF419A9D48EED46B42D6" ma:contentTypeVersion="3" ma:contentTypeDescription="Создание документа." ma:contentTypeScope="" ma:versionID="26fa1bc375c84854348a73d9b426f32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27642468eb898663ac97b9d62a43e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9" nillable="true" ma:displayName="$Resources:dlccore,DocumentRoutingRuleDescription_DisplayName;" ma:hidden="true" ma:internalName="RoutingRuleDescription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59A0B5C-06DF-45C3-93AC-96BB8EFA5BA9}"/>
</file>

<file path=customXml/itemProps2.xml><?xml version="1.0" encoding="utf-8"?>
<ds:datastoreItem xmlns:ds="http://schemas.openxmlformats.org/officeDocument/2006/customXml" ds:itemID="{46666C0B-D15E-4439-BC76-8BD1E6844E30}"/>
</file>

<file path=customXml/itemProps3.xml><?xml version="1.0" encoding="utf-8"?>
<ds:datastoreItem xmlns:ds="http://schemas.openxmlformats.org/officeDocument/2006/customXml" ds:itemID="{BA996B8F-D4CA-4835-9EB2-21A07726E044}"/>
</file>

<file path=docProps/app.xml><?xml version="1.0" encoding="utf-8"?>
<Properties xmlns="http://schemas.openxmlformats.org/officeDocument/2006/extended-properties" xmlns:vt="http://schemas.openxmlformats.org/officeDocument/2006/docPropsVTypes">
  <TotalTime>80693</TotalTime>
  <Words>1103</Words>
  <Application>Microsoft Office PowerPoint</Application>
  <PresentationFormat>Произвольный</PresentationFormat>
  <Paragraphs>478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Asket Extended</vt:lpstr>
      <vt:lpstr>Bahnschrift</vt:lpstr>
      <vt:lpstr>Bebas Neue Bold</vt:lpstr>
      <vt:lpstr>Calibri</vt:lpstr>
      <vt:lpstr>PT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Журавлёва Галина Борисовна</dc:creator>
  <cp:lastModifiedBy>Носова Алина Викторовна</cp:lastModifiedBy>
  <cp:revision>1388</cp:revision>
  <cp:lastPrinted>2021-11-18T06:24:22Z</cp:lastPrinted>
  <dcterms:created xsi:type="dcterms:W3CDTF">2016-11-19T09:21:03Z</dcterms:created>
  <dcterms:modified xsi:type="dcterms:W3CDTF">2021-11-18T06:28:19Z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0x01010050DBB481C93DAF419A9D48EED46B42D6</vt:lpwstr>
  </property>
</Properties>
</file>